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58" r:id="rId6"/>
    <p:sldId id="259" r:id="rId7"/>
    <p:sldId id="264" r:id="rId8"/>
    <p:sldId id="262"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DB599-3200-4FD0-9BFE-C30075A6BA5A}"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AD82DA9B-EA1B-4F5F-A8A3-9C940D5BD816}">
      <dgm:prSet/>
      <dgm:spPr/>
      <dgm:t>
        <a:bodyPr/>
        <a:lstStyle/>
        <a:p>
          <a:r>
            <a:rPr lang="en-US" b="1" i="1" dirty="0"/>
            <a:t>Positive Behavioral Interventions and Support </a:t>
          </a:r>
          <a:r>
            <a:rPr lang="en-US" dirty="0"/>
            <a:t>builds effective environments that teach appropriate behaviors to replace the use of inappropriate behavior. </a:t>
          </a:r>
        </a:p>
      </dgm:t>
    </dgm:pt>
    <dgm:pt modelId="{BDF30F7A-3CF3-4128-B72B-73609772E29B}" type="parTrans" cxnId="{A6973AEE-21F6-4263-9479-AD2AFC1DE2B5}">
      <dgm:prSet/>
      <dgm:spPr/>
      <dgm:t>
        <a:bodyPr/>
        <a:lstStyle/>
        <a:p>
          <a:endParaRPr lang="en-US"/>
        </a:p>
      </dgm:t>
    </dgm:pt>
    <dgm:pt modelId="{4B2CE146-0BD6-4584-B457-1ECEC7238ABE}" type="sibTrans" cxnId="{A6973AEE-21F6-4263-9479-AD2AFC1DE2B5}">
      <dgm:prSet/>
      <dgm:spPr/>
      <dgm:t>
        <a:bodyPr/>
        <a:lstStyle/>
        <a:p>
          <a:endParaRPr lang="en-US"/>
        </a:p>
      </dgm:t>
    </dgm:pt>
    <dgm:pt modelId="{AF761D2F-B7DD-4334-BFE7-FAB678ACB7BC}">
      <dgm:prSet/>
      <dgm:spPr/>
      <dgm:t>
        <a:bodyPr/>
        <a:lstStyle/>
        <a:p>
          <a:r>
            <a:rPr lang="en-US" dirty="0"/>
            <a:t>PBIS focuses more on PREVENTING behaviors before needing to CONSEQUATE them.</a:t>
          </a:r>
        </a:p>
      </dgm:t>
    </dgm:pt>
    <dgm:pt modelId="{71922EB5-4A7C-4B1F-AF9E-5D69080C17D3}" type="parTrans" cxnId="{91F45977-51C8-4422-B211-0159F00D8282}">
      <dgm:prSet/>
      <dgm:spPr/>
      <dgm:t>
        <a:bodyPr/>
        <a:lstStyle/>
        <a:p>
          <a:endParaRPr lang="en-US"/>
        </a:p>
      </dgm:t>
    </dgm:pt>
    <dgm:pt modelId="{8EBEEE32-C773-4951-B03C-CEB720754501}" type="sibTrans" cxnId="{91F45977-51C8-4422-B211-0159F00D8282}">
      <dgm:prSet/>
      <dgm:spPr/>
      <dgm:t>
        <a:bodyPr/>
        <a:lstStyle/>
        <a:p>
          <a:endParaRPr lang="en-US"/>
        </a:p>
      </dgm:t>
    </dgm:pt>
    <dgm:pt modelId="{FEC2E780-2D7A-42B0-A377-9E46F1BA2203}" type="pres">
      <dgm:prSet presAssocID="{993DB599-3200-4FD0-9BFE-C30075A6BA5A}" presName="hierChild1" presStyleCnt="0">
        <dgm:presLayoutVars>
          <dgm:chPref val="1"/>
          <dgm:dir/>
          <dgm:animOne val="branch"/>
          <dgm:animLvl val="lvl"/>
          <dgm:resizeHandles/>
        </dgm:presLayoutVars>
      </dgm:prSet>
      <dgm:spPr/>
    </dgm:pt>
    <dgm:pt modelId="{011BF8B8-B839-471C-BE3C-DB2F1EC7209D}" type="pres">
      <dgm:prSet presAssocID="{AD82DA9B-EA1B-4F5F-A8A3-9C940D5BD816}" presName="hierRoot1" presStyleCnt="0"/>
      <dgm:spPr/>
    </dgm:pt>
    <dgm:pt modelId="{81A31DFE-8E67-4C08-8B5C-D1AF9996BA9B}" type="pres">
      <dgm:prSet presAssocID="{AD82DA9B-EA1B-4F5F-A8A3-9C940D5BD816}" presName="composite" presStyleCnt="0"/>
      <dgm:spPr/>
    </dgm:pt>
    <dgm:pt modelId="{4FB79439-37E0-47A7-B6B0-9BFB643C5A91}" type="pres">
      <dgm:prSet presAssocID="{AD82DA9B-EA1B-4F5F-A8A3-9C940D5BD816}" presName="background" presStyleLbl="node0" presStyleIdx="0" presStyleCnt="2"/>
      <dgm:spPr/>
    </dgm:pt>
    <dgm:pt modelId="{3E92BF2E-F671-4B08-81E4-47208A3FD43F}" type="pres">
      <dgm:prSet presAssocID="{AD82DA9B-EA1B-4F5F-A8A3-9C940D5BD816}" presName="text" presStyleLbl="fgAcc0" presStyleIdx="0" presStyleCnt="2">
        <dgm:presLayoutVars>
          <dgm:chPref val="3"/>
        </dgm:presLayoutVars>
      </dgm:prSet>
      <dgm:spPr/>
    </dgm:pt>
    <dgm:pt modelId="{3E5A7CB3-41E7-4164-A871-544B5D46C89B}" type="pres">
      <dgm:prSet presAssocID="{AD82DA9B-EA1B-4F5F-A8A3-9C940D5BD816}" presName="hierChild2" presStyleCnt="0"/>
      <dgm:spPr/>
    </dgm:pt>
    <dgm:pt modelId="{360368C1-7199-4F22-8AF4-A2604D479927}" type="pres">
      <dgm:prSet presAssocID="{AF761D2F-B7DD-4334-BFE7-FAB678ACB7BC}" presName="hierRoot1" presStyleCnt="0"/>
      <dgm:spPr/>
    </dgm:pt>
    <dgm:pt modelId="{1894607A-CF45-486C-BAE3-894C1C3DEFF6}" type="pres">
      <dgm:prSet presAssocID="{AF761D2F-B7DD-4334-BFE7-FAB678ACB7BC}" presName="composite" presStyleCnt="0"/>
      <dgm:spPr/>
    </dgm:pt>
    <dgm:pt modelId="{A7A95F7A-996B-4EC6-BE82-F688FE3178F0}" type="pres">
      <dgm:prSet presAssocID="{AF761D2F-B7DD-4334-BFE7-FAB678ACB7BC}" presName="background" presStyleLbl="node0" presStyleIdx="1" presStyleCnt="2"/>
      <dgm:spPr/>
    </dgm:pt>
    <dgm:pt modelId="{B1B0D14A-3C34-4BCD-8097-29B082F83646}" type="pres">
      <dgm:prSet presAssocID="{AF761D2F-B7DD-4334-BFE7-FAB678ACB7BC}" presName="text" presStyleLbl="fgAcc0" presStyleIdx="1" presStyleCnt="2">
        <dgm:presLayoutVars>
          <dgm:chPref val="3"/>
        </dgm:presLayoutVars>
      </dgm:prSet>
      <dgm:spPr/>
    </dgm:pt>
    <dgm:pt modelId="{DD945893-1440-43C6-AC66-88238742D7D8}" type="pres">
      <dgm:prSet presAssocID="{AF761D2F-B7DD-4334-BFE7-FAB678ACB7BC}" presName="hierChild2" presStyleCnt="0"/>
      <dgm:spPr/>
    </dgm:pt>
  </dgm:ptLst>
  <dgm:cxnLst>
    <dgm:cxn modelId="{91F45977-51C8-4422-B211-0159F00D8282}" srcId="{993DB599-3200-4FD0-9BFE-C30075A6BA5A}" destId="{AF761D2F-B7DD-4334-BFE7-FAB678ACB7BC}" srcOrd="1" destOrd="0" parTransId="{71922EB5-4A7C-4B1F-AF9E-5D69080C17D3}" sibTransId="{8EBEEE32-C773-4951-B03C-CEB720754501}"/>
    <dgm:cxn modelId="{BFCA65A5-6584-4C36-AFFF-16EC532DE7E0}" type="presOf" srcId="{993DB599-3200-4FD0-9BFE-C30075A6BA5A}" destId="{FEC2E780-2D7A-42B0-A377-9E46F1BA2203}" srcOrd="0" destOrd="0" presId="urn:microsoft.com/office/officeart/2005/8/layout/hierarchy1"/>
    <dgm:cxn modelId="{FF72FAC5-8B6A-439E-B3CD-C8131A39D8E1}" type="presOf" srcId="{AD82DA9B-EA1B-4F5F-A8A3-9C940D5BD816}" destId="{3E92BF2E-F671-4B08-81E4-47208A3FD43F}" srcOrd="0" destOrd="0" presId="urn:microsoft.com/office/officeart/2005/8/layout/hierarchy1"/>
    <dgm:cxn modelId="{A6973AEE-21F6-4263-9479-AD2AFC1DE2B5}" srcId="{993DB599-3200-4FD0-9BFE-C30075A6BA5A}" destId="{AD82DA9B-EA1B-4F5F-A8A3-9C940D5BD816}" srcOrd="0" destOrd="0" parTransId="{BDF30F7A-3CF3-4128-B72B-73609772E29B}" sibTransId="{4B2CE146-0BD6-4584-B457-1ECEC7238ABE}"/>
    <dgm:cxn modelId="{1ABF6BFC-8794-47A7-8922-82CDA97E0359}" type="presOf" srcId="{AF761D2F-B7DD-4334-BFE7-FAB678ACB7BC}" destId="{B1B0D14A-3C34-4BCD-8097-29B082F83646}" srcOrd="0" destOrd="0" presId="urn:microsoft.com/office/officeart/2005/8/layout/hierarchy1"/>
    <dgm:cxn modelId="{083126AE-D12F-46B3-9AE5-70DF3D19BDE7}" type="presParOf" srcId="{FEC2E780-2D7A-42B0-A377-9E46F1BA2203}" destId="{011BF8B8-B839-471C-BE3C-DB2F1EC7209D}" srcOrd="0" destOrd="0" presId="urn:microsoft.com/office/officeart/2005/8/layout/hierarchy1"/>
    <dgm:cxn modelId="{1E063DF2-5E60-4632-A95E-CC7BBF945874}" type="presParOf" srcId="{011BF8B8-B839-471C-BE3C-DB2F1EC7209D}" destId="{81A31DFE-8E67-4C08-8B5C-D1AF9996BA9B}" srcOrd="0" destOrd="0" presId="urn:microsoft.com/office/officeart/2005/8/layout/hierarchy1"/>
    <dgm:cxn modelId="{F355C935-12FE-4A69-B3CE-FCC984376C63}" type="presParOf" srcId="{81A31DFE-8E67-4C08-8B5C-D1AF9996BA9B}" destId="{4FB79439-37E0-47A7-B6B0-9BFB643C5A91}" srcOrd="0" destOrd="0" presId="urn:microsoft.com/office/officeart/2005/8/layout/hierarchy1"/>
    <dgm:cxn modelId="{7426BB6E-289C-4CDD-824F-14758193D554}" type="presParOf" srcId="{81A31DFE-8E67-4C08-8B5C-D1AF9996BA9B}" destId="{3E92BF2E-F671-4B08-81E4-47208A3FD43F}" srcOrd="1" destOrd="0" presId="urn:microsoft.com/office/officeart/2005/8/layout/hierarchy1"/>
    <dgm:cxn modelId="{00FCE456-8313-403C-A21F-1756B4364C47}" type="presParOf" srcId="{011BF8B8-B839-471C-BE3C-DB2F1EC7209D}" destId="{3E5A7CB3-41E7-4164-A871-544B5D46C89B}" srcOrd="1" destOrd="0" presId="urn:microsoft.com/office/officeart/2005/8/layout/hierarchy1"/>
    <dgm:cxn modelId="{242691F4-7478-4E9A-BA55-99199CA14CDB}" type="presParOf" srcId="{FEC2E780-2D7A-42B0-A377-9E46F1BA2203}" destId="{360368C1-7199-4F22-8AF4-A2604D479927}" srcOrd="1" destOrd="0" presId="urn:microsoft.com/office/officeart/2005/8/layout/hierarchy1"/>
    <dgm:cxn modelId="{229EA15F-B2F4-4044-B17A-0A6E28867D23}" type="presParOf" srcId="{360368C1-7199-4F22-8AF4-A2604D479927}" destId="{1894607A-CF45-486C-BAE3-894C1C3DEFF6}" srcOrd="0" destOrd="0" presId="urn:microsoft.com/office/officeart/2005/8/layout/hierarchy1"/>
    <dgm:cxn modelId="{1EF2FD1B-F131-4FFA-8413-F92AFF372EB8}" type="presParOf" srcId="{1894607A-CF45-486C-BAE3-894C1C3DEFF6}" destId="{A7A95F7A-996B-4EC6-BE82-F688FE3178F0}" srcOrd="0" destOrd="0" presId="urn:microsoft.com/office/officeart/2005/8/layout/hierarchy1"/>
    <dgm:cxn modelId="{FCD20062-0032-4AD3-97C4-197F2095D816}" type="presParOf" srcId="{1894607A-CF45-486C-BAE3-894C1C3DEFF6}" destId="{B1B0D14A-3C34-4BCD-8097-29B082F83646}" srcOrd="1" destOrd="0" presId="urn:microsoft.com/office/officeart/2005/8/layout/hierarchy1"/>
    <dgm:cxn modelId="{7554D7CE-B0D1-43E6-A27C-D7B55E33B655}" type="presParOf" srcId="{360368C1-7199-4F22-8AF4-A2604D479927}" destId="{DD945893-1440-43C6-AC66-88238742D7D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79439-37E0-47A7-B6B0-9BFB643C5A91}">
      <dsp:nvSpPr>
        <dsp:cNvPr id="0" name=""/>
        <dsp:cNvSpPr/>
      </dsp:nvSpPr>
      <dsp:spPr>
        <a:xfrm>
          <a:off x="1194" y="155891"/>
          <a:ext cx="4192017" cy="26619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92BF2E-F671-4B08-81E4-47208A3FD43F}">
      <dsp:nvSpPr>
        <dsp:cNvPr id="0" name=""/>
        <dsp:cNvSpPr/>
      </dsp:nvSpPr>
      <dsp:spPr>
        <a:xfrm>
          <a:off x="466974" y="598382"/>
          <a:ext cx="4192017" cy="266193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Positive Behavioral Interventions and Support </a:t>
          </a:r>
          <a:r>
            <a:rPr lang="en-US" sz="2400" kern="1200" dirty="0"/>
            <a:t>builds effective environments that teach appropriate behaviors to replace the use of inappropriate behavior. </a:t>
          </a:r>
        </a:p>
      </dsp:txBody>
      <dsp:txXfrm>
        <a:off x="544939" y="676347"/>
        <a:ext cx="4036087" cy="2506001"/>
      </dsp:txXfrm>
    </dsp:sp>
    <dsp:sp modelId="{A7A95F7A-996B-4EC6-BE82-F688FE3178F0}">
      <dsp:nvSpPr>
        <dsp:cNvPr id="0" name=""/>
        <dsp:cNvSpPr/>
      </dsp:nvSpPr>
      <dsp:spPr>
        <a:xfrm>
          <a:off x="5124771" y="155891"/>
          <a:ext cx="4192017" cy="26619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0D14A-3C34-4BCD-8097-29B082F83646}">
      <dsp:nvSpPr>
        <dsp:cNvPr id="0" name=""/>
        <dsp:cNvSpPr/>
      </dsp:nvSpPr>
      <dsp:spPr>
        <a:xfrm>
          <a:off x="5590551" y="598382"/>
          <a:ext cx="4192017" cy="266193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PBIS focuses more on PREVENTING behaviors before needing to CONSEQUATE them.</a:t>
          </a:r>
        </a:p>
      </dsp:txBody>
      <dsp:txXfrm>
        <a:off x="5668516" y="676347"/>
        <a:ext cx="4036087" cy="25060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79374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70624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10670FC-86F1-46B0-9EFC-4155E83B8613}" type="datetimeFigureOut">
              <a:rPr lang="en-US" smtClean="0"/>
              <a:t>11/15/2020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46127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76641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10670FC-86F1-46B0-9EFC-4155E83B8613}" type="datetimeFigureOut">
              <a:rPr lang="en-US" smtClean="0"/>
              <a:t>11/15/2020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9D8422A-DC72-42A6-B471-D4D0B7E94F7B}" type="slidenum">
              <a:rPr lang="en-US" smtClean="0"/>
              <a:t>‹#›</a:t>
            </a:fld>
            <a:endParaRPr lang="en-US"/>
          </a:p>
        </p:txBody>
      </p:sp>
    </p:spTree>
    <p:extLst>
      <p:ext uri="{BB962C8B-B14F-4D97-AF65-F5344CB8AC3E}">
        <p14:creationId xmlns:p14="http://schemas.microsoft.com/office/powerpoint/2010/main" val="130841979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0670FC-86F1-46B0-9EFC-4155E83B8613}"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42677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0670FC-86F1-46B0-9EFC-4155E83B8613}"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36012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0670FC-86F1-46B0-9EFC-4155E83B8613}"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142185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670FC-86F1-46B0-9EFC-4155E83B8613}"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37638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670FC-86F1-46B0-9EFC-4155E83B8613}"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86797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670FC-86F1-46B0-9EFC-4155E83B8613}"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67412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10670FC-86F1-46B0-9EFC-4155E83B8613}" type="datetimeFigureOut">
              <a:rPr lang="en-US" smtClean="0"/>
              <a:t>11/15/2020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9D8422A-DC72-42A6-B471-D4D0B7E94F7B}" type="slidenum">
              <a:rPr lang="en-US" smtClean="0"/>
              <a:t>‹#›</a:t>
            </a:fld>
            <a:endParaRPr lang="en-US"/>
          </a:p>
        </p:txBody>
      </p:sp>
    </p:spTree>
    <p:extLst>
      <p:ext uri="{BB962C8B-B14F-4D97-AF65-F5344CB8AC3E}">
        <p14:creationId xmlns:p14="http://schemas.microsoft.com/office/powerpoint/2010/main" val="26638067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0A75B7-7963-492E-B41B-C735BC538A19}"/>
              </a:ext>
            </a:extLst>
          </p:cNvPr>
          <p:cNvSpPr>
            <a:spLocks noGrp="1"/>
          </p:cNvSpPr>
          <p:nvPr>
            <p:ph type="ctrTitle"/>
          </p:nvPr>
        </p:nvSpPr>
        <p:spPr>
          <a:xfrm>
            <a:off x="365759" y="1693334"/>
            <a:ext cx="8821199" cy="3471334"/>
          </a:xfrm>
        </p:spPr>
        <p:txBody>
          <a:bodyPr anchor="ctr">
            <a:normAutofit/>
          </a:bodyPr>
          <a:lstStyle/>
          <a:p>
            <a:pPr algn="l"/>
            <a:r>
              <a:rPr lang="en-US" sz="6800"/>
              <a:t>Positive Behavioral Intervention and Supports</a:t>
            </a:r>
          </a:p>
        </p:txBody>
      </p:sp>
      <p:sp>
        <p:nvSpPr>
          <p:cNvPr id="3" name="Subtitle 2">
            <a:extLst>
              <a:ext uri="{FF2B5EF4-FFF2-40B4-BE49-F238E27FC236}">
                <a16:creationId xmlns:a16="http://schemas.microsoft.com/office/drawing/2014/main" id="{B2AEAA40-3875-47C9-8930-812B7587BD2E}"/>
              </a:ext>
            </a:extLst>
          </p:cNvPr>
          <p:cNvSpPr>
            <a:spLocks noGrp="1"/>
          </p:cNvSpPr>
          <p:nvPr>
            <p:ph type="subTitle" idx="1"/>
          </p:nvPr>
        </p:nvSpPr>
        <p:spPr>
          <a:xfrm>
            <a:off x="1524000" y="5660219"/>
            <a:ext cx="9144000" cy="762635"/>
          </a:xfrm>
        </p:spPr>
        <p:txBody>
          <a:bodyPr>
            <a:normAutofit/>
          </a:bodyPr>
          <a:lstStyle/>
          <a:p>
            <a:pPr algn="r"/>
            <a:r>
              <a:rPr lang="en-US" sz="1500"/>
              <a:t>Sarah Aylsworth</a:t>
            </a:r>
          </a:p>
          <a:p>
            <a:pPr algn="r"/>
            <a:r>
              <a:rPr lang="en-US" sz="1500"/>
              <a:t>Grades 5-8</a:t>
            </a:r>
          </a:p>
        </p:txBody>
      </p:sp>
    </p:spTree>
    <p:extLst>
      <p:ext uri="{BB962C8B-B14F-4D97-AF65-F5344CB8AC3E}">
        <p14:creationId xmlns:p14="http://schemas.microsoft.com/office/powerpoint/2010/main" val="132337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EA33-D1E5-4455-B6B7-33C562DC0526}"/>
              </a:ext>
            </a:extLst>
          </p:cNvPr>
          <p:cNvSpPr>
            <a:spLocks noGrp="1"/>
          </p:cNvSpPr>
          <p:nvPr>
            <p:ph type="title"/>
          </p:nvPr>
        </p:nvSpPr>
        <p:spPr/>
        <p:txBody>
          <a:bodyPr/>
          <a:lstStyle/>
          <a:p>
            <a:r>
              <a:rPr lang="en-US" dirty="0"/>
              <a:t>Discipline in a nutshell</a:t>
            </a:r>
          </a:p>
        </p:txBody>
      </p:sp>
      <p:sp>
        <p:nvSpPr>
          <p:cNvPr id="4" name="Arrow: Right 3">
            <a:extLst>
              <a:ext uri="{FF2B5EF4-FFF2-40B4-BE49-F238E27FC236}">
                <a16:creationId xmlns:a16="http://schemas.microsoft.com/office/drawing/2014/main" id="{820AB4B2-5728-4B9E-B541-944AE6175DC8}"/>
              </a:ext>
            </a:extLst>
          </p:cNvPr>
          <p:cNvSpPr/>
          <p:nvPr/>
        </p:nvSpPr>
        <p:spPr>
          <a:xfrm>
            <a:off x="2743204" y="3477124"/>
            <a:ext cx="1411711" cy="49329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3CD73EAD-910B-4CC0-8CAC-C9D36A6C00CD}"/>
              </a:ext>
            </a:extLst>
          </p:cNvPr>
          <p:cNvSpPr/>
          <p:nvPr/>
        </p:nvSpPr>
        <p:spPr>
          <a:xfrm>
            <a:off x="7299161" y="3304674"/>
            <a:ext cx="1588168" cy="102268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0CC5D916-AB48-413D-A20A-11E95DE537DD}"/>
              </a:ext>
            </a:extLst>
          </p:cNvPr>
          <p:cNvSpPr/>
          <p:nvPr/>
        </p:nvSpPr>
        <p:spPr>
          <a:xfrm>
            <a:off x="272719" y="2831545"/>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Teacher hands out assignment and asks students to begin</a:t>
            </a:r>
          </a:p>
        </p:txBody>
      </p:sp>
      <p:sp>
        <p:nvSpPr>
          <p:cNvPr id="7" name="Rectangle: Rounded Corners 6">
            <a:extLst>
              <a:ext uri="{FF2B5EF4-FFF2-40B4-BE49-F238E27FC236}">
                <a16:creationId xmlns:a16="http://schemas.microsoft.com/office/drawing/2014/main" id="{77700C08-00B9-4A71-A103-585FF79B2E2E}"/>
              </a:ext>
            </a:extLst>
          </p:cNvPr>
          <p:cNvSpPr/>
          <p:nvPr/>
        </p:nvSpPr>
        <p:spPr>
          <a:xfrm>
            <a:off x="9448799" y="2893703"/>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Student is written up for defiance and asked to leave class</a:t>
            </a:r>
          </a:p>
        </p:txBody>
      </p:sp>
      <p:sp>
        <p:nvSpPr>
          <p:cNvPr id="8" name="Rectangle: Rounded Corners 7">
            <a:extLst>
              <a:ext uri="{FF2B5EF4-FFF2-40B4-BE49-F238E27FC236}">
                <a16:creationId xmlns:a16="http://schemas.microsoft.com/office/drawing/2014/main" id="{8B4491B5-A91A-4817-B125-09D711C37E39}"/>
              </a:ext>
            </a:extLst>
          </p:cNvPr>
          <p:cNvSpPr/>
          <p:nvPr/>
        </p:nvSpPr>
        <p:spPr>
          <a:xfrm>
            <a:off x="4620128" y="2893703"/>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Student puts head down and refuses to complete work</a:t>
            </a:r>
          </a:p>
        </p:txBody>
      </p:sp>
      <p:sp>
        <p:nvSpPr>
          <p:cNvPr id="9" name="TextBox 8">
            <a:extLst>
              <a:ext uri="{FF2B5EF4-FFF2-40B4-BE49-F238E27FC236}">
                <a16:creationId xmlns:a16="http://schemas.microsoft.com/office/drawing/2014/main" id="{E62555A5-2E73-49A2-98E1-52F211C2B24E}"/>
              </a:ext>
            </a:extLst>
          </p:cNvPr>
          <p:cNvSpPr txBox="1"/>
          <p:nvPr/>
        </p:nvSpPr>
        <p:spPr>
          <a:xfrm>
            <a:off x="604641" y="5654604"/>
            <a:ext cx="10919721" cy="830997"/>
          </a:xfrm>
          <a:prstGeom prst="rect">
            <a:avLst/>
          </a:prstGeom>
          <a:noFill/>
        </p:spPr>
        <p:txBody>
          <a:bodyPr wrap="none" rtlCol="0">
            <a:spAutoFit/>
          </a:bodyPr>
          <a:lstStyle/>
          <a:p>
            <a:pPr algn="ctr"/>
            <a:r>
              <a:rPr lang="en-US" sz="2400" dirty="0"/>
              <a:t>We see this happen all the time. The frustration builds and consequences are laid out.</a:t>
            </a:r>
          </a:p>
          <a:p>
            <a:pPr algn="ctr"/>
            <a:r>
              <a:rPr lang="en-US" sz="2400" dirty="0"/>
              <a:t>Is this the best practice? </a:t>
            </a:r>
          </a:p>
        </p:txBody>
      </p:sp>
    </p:spTree>
    <p:extLst>
      <p:ext uri="{BB962C8B-B14F-4D97-AF65-F5344CB8AC3E}">
        <p14:creationId xmlns:p14="http://schemas.microsoft.com/office/powerpoint/2010/main" val="207952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C836-3351-4628-A224-09C973786949}"/>
              </a:ext>
            </a:extLst>
          </p:cNvPr>
          <p:cNvSpPr>
            <a:spLocks noGrp="1"/>
          </p:cNvSpPr>
          <p:nvPr>
            <p:ph type="title"/>
          </p:nvPr>
        </p:nvSpPr>
        <p:spPr>
          <a:xfrm>
            <a:off x="1202919" y="284176"/>
            <a:ext cx="9784080" cy="1508760"/>
          </a:xfrm>
        </p:spPr>
        <p:txBody>
          <a:bodyPr>
            <a:normAutofit/>
          </a:bodyPr>
          <a:lstStyle/>
          <a:p>
            <a:r>
              <a:rPr lang="en-US"/>
              <a:t>What is PBIS?</a:t>
            </a:r>
            <a:endParaRPr lang="en-US" dirty="0"/>
          </a:p>
        </p:txBody>
      </p:sp>
      <p:graphicFrame>
        <p:nvGraphicFramePr>
          <p:cNvPr id="5" name="Content Placeholder 2">
            <a:extLst>
              <a:ext uri="{FF2B5EF4-FFF2-40B4-BE49-F238E27FC236}">
                <a16:creationId xmlns:a16="http://schemas.microsoft.com/office/drawing/2014/main" id="{3450794F-F591-4596-9FAC-66973128FAEE}"/>
              </a:ext>
            </a:extLst>
          </p:cNvPr>
          <p:cNvGraphicFramePr>
            <a:graphicFrameLocks noGrp="1"/>
          </p:cNvGraphicFramePr>
          <p:nvPr>
            <p:ph idx="1"/>
            <p:extLst>
              <p:ext uri="{D42A27DB-BD31-4B8C-83A1-F6EECF244321}">
                <p14:modId xmlns:p14="http://schemas.microsoft.com/office/powerpoint/2010/main" val="1175240572"/>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047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EA33-D1E5-4455-B6B7-33C562DC0526}"/>
              </a:ext>
            </a:extLst>
          </p:cNvPr>
          <p:cNvSpPr>
            <a:spLocks noGrp="1"/>
          </p:cNvSpPr>
          <p:nvPr>
            <p:ph type="title"/>
          </p:nvPr>
        </p:nvSpPr>
        <p:spPr/>
        <p:txBody>
          <a:bodyPr/>
          <a:lstStyle/>
          <a:p>
            <a:r>
              <a:rPr lang="en-US" dirty="0"/>
              <a:t>Discipline – PBIS Style</a:t>
            </a:r>
          </a:p>
        </p:txBody>
      </p:sp>
      <p:sp>
        <p:nvSpPr>
          <p:cNvPr id="4" name="Arrow: Right 3">
            <a:extLst>
              <a:ext uri="{FF2B5EF4-FFF2-40B4-BE49-F238E27FC236}">
                <a16:creationId xmlns:a16="http://schemas.microsoft.com/office/drawing/2014/main" id="{820AB4B2-5728-4B9E-B541-944AE6175DC8}"/>
              </a:ext>
            </a:extLst>
          </p:cNvPr>
          <p:cNvSpPr/>
          <p:nvPr/>
        </p:nvSpPr>
        <p:spPr>
          <a:xfrm>
            <a:off x="2743204" y="3477124"/>
            <a:ext cx="1411711" cy="49329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3CD73EAD-910B-4CC0-8CAC-C9D36A6C00CD}"/>
              </a:ext>
            </a:extLst>
          </p:cNvPr>
          <p:cNvSpPr/>
          <p:nvPr/>
        </p:nvSpPr>
        <p:spPr>
          <a:xfrm>
            <a:off x="7299161" y="3304674"/>
            <a:ext cx="1588168" cy="102268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0CC5D916-AB48-413D-A20A-11E95DE537DD}"/>
              </a:ext>
            </a:extLst>
          </p:cNvPr>
          <p:cNvSpPr/>
          <p:nvPr/>
        </p:nvSpPr>
        <p:spPr>
          <a:xfrm>
            <a:off x="272719" y="2831545"/>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Teacher hands out assignment and asks students to begin</a:t>
            </a:r>
          </a:p>
        </p:txBody>
      </p:sp>
      <p:sp>
        <p:nvSpPr>
          <p:cNvPr id="7" name="Rectangle: Rounded Corners 6">
            <a:extLst>
              <a:ext uri="{FF2B5EF4-FFF2-40B4-BE49-F238E27FC236}">
                <a16:creationId xmlns:a16="http://schemas.microsoft.com/office/drawing/2014/main" id="{77700C08-00B9-4A71-A103-585FF79B2E2E}"/>
              </a:ext>
            </a:extLst>
          </p:cNvPr>
          <p:cNvSpPr/>
          <p:nvPr/>
        </p:nvSpPr>
        <p:spPr>
          <a:xfrm>
            <a:off x="9448799" y="2893703"/>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Student is written up for defiance and asked to leave class</a:t>
            </a:r>
          </a:p>
        </p:txBody>
      </p:sp>
      <p:sp>
        <p:nvSpPr>
          <p:cNvPr id="8" name="Rectangle: Rounded Corners 7">
            <a:extLst>
              <a:ext uri="{FF2B5EF4-FFF2-40B4-BE49-F238E27FC236}">
                <a16:creationId xmlns:a16="http://schemas.microsoft.com/office/drawing/2014/main" id="{8B4491B5-A91A-4817-B125-09D711C37E39}"/>
              </a:ext>
            </a:extLst>
          </p:cNvPr>
          <p:cNvSpPr/>
          <p:nvPr/>
        </p:nvSpPr>
        <p:spPr>
          <a:xfrm>
            <a:off x="4620128" y="2893703"/>
            <a:ext cx="2261937" cy="196893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Student puts head down and refuses to complete work</a:t>
            </a:r>
          </a:p>
        </p:txBody>
      </p:sp>
      <p:sp>
        <p:nvSpPr>
          <p:cNvPr id="9" name="TextBox 8">
            <a:extLst>
              <a:ext uri="{FF2B5EF4-FFF2-40B4-BE49-F238E27FC236}">
                <a16:creationId xmlns:a16="http://schemas.microsoft.com/office/drawing/2014/main" id="{E62555A5-2E73-49A2-98E1-52F211C2B24E}"/>
              </a:ext>
            </a:extLst>
          </p:cNvPr>
          <p:cNvSpPr txBox="1"/>
          <p:nvPr/>
        </p:nvSpPr>
        <p:spPr>
          <a:xfrm>
            <a:off x="272719" y="2087139"/>
            <a:ext cx="3471207" cy="461665"/>
          </a:xfrm>
          <a:prstGeom prst="rect">
            <a:avLst/>
          </a:prstGeom>
          <a:noFill/>
        </p:spPr>
        <p:txBody>
          <a:bodyPr wrap="none" rtlCol="0">
            <a:spAutoFit/>
          </a:bodyPr>
          <a:lstStyle/>
          <a:p>
            <a:pPr algn="ctr"/>
            <a:r>
              <a:rPr lang="en-US" sz="2400" dirty="0"/>
              <a:t>Remember this example? </a:t>
            </a:r>
          </a:p>
        </p:txBody>
      </p:sp>
      <p:sp>
        <p:nvSpPr>
          <p:cNvPr id="3" name="TextBox 2">
            <a:extLst>
              <a:ext uri="{FF2B5EF4-FFF2-40B4-BE49-F238E27FC236}">
                <a16:creationId xmlns:a16="http://schemas.microsoft.com/office/drawing/2014/main" id="{5C96DC49-2BE9-4E0D-8BAE-A89C1B78073C}"/>
              </a:ext>
            </a:extLst>
          </p:cNvPr>
          <p:cNvSpPr txBox="1"/>
          <p:nvPr/>
        </p:nvSpPr>
        <p:spPr>
          <a:xfrm>
            <a:off x="272719" y="5406188"/>
            <a:ext cx="11197386" cy="1200329"/>
          </a:xfrm>
          <a:prstGeom prst="rect">
            <a:avLst/>
          </a:prstGeom>
          <a:noFill/>
        </p:spPr>
        <p:txBody>
          <a:bodyPr wrap="square" rtlCol="0">
            <a:spAutoFit/>
          </a:bodyPr>
          <a:lstStyle/>
          <a:p>
            <a:pPr algn="ctr"/>
            <a:r>
              <a:rPr lang="en-US" dirty="0"/>
              <a:t>PBIS focusing on changing the culture of the school and teaching (and reteaching) appropriate behaviors before they happen. We need to focus more on the WHY. Why did the student put his head down? Is he feeling connected with his peers and teacher? Is he frustrated?  Does he understand? Is his behavior </a:t>
            </a:r>
            <a:r>
              <a:rPr lang="en-US" i="1" dirty="0"/>
              <a:t>truly</a:t>
            </a:r>
            <a:r>
              <a:rPr lang="en-US" dirty="0"/>
              <a:t> defiant or is there something underlying? </a:t>
            </a:r>
          </a:p>
        </p:txBody>
      </p:sp>
    </p:spTree>
    <p:extLst>
      <p:ext uri="{BB962C8B-B14F-4D97-AF65-F5344CB8AC3E}">
        <p14:creationId xmlns:p14="http://schemas.microsoft.com/office/powerpoint/2010/main" val="30521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5ACC8A-5731-4433-8201-BC5FFC03762D}"/>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Rationale</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1875EE-B2E1-4A23-AD38-1D5DD38B15BB}"/>
              </a:ext>
            </a:extLst>
          </p:cNvPr>
          <p:cNvSpPr>
            <a:spLocks noGrp="1"/>
          </p:cNvSpPr>
          <p:nvPr>
            <p:ph idx="1"/>
          </p:nvPr>
        </p:nvSpPr>
        <p:spPr>
          <a:xfrm>
            <a:off x="4381668" y="1126067"/>
            <a:ext cx="6605331" cy="4605866"/>
          </a:xfrm>
        </p:spPr>
        <p:txBody>
          <a:bodyPr anchor="ctr">
            <a:normAutofit/>
          </a:bodyPr>
          <a:lstStyle/>
          <a:p>
            <a:r>
              <a:rPr lang="en-US" sz="1800" dirty="0">
                <a:solidFill>
                  <a:schemeClr val="tx2"/>
                </a:solidFill>
              </a:rPr>
              <a:t>Why not?</a:t>
            </a:r>
          </a:p>
          <a:p>
            <a:r>
              <a:rPr lang="en-US" sz="1800">
                <a:solidFill>
                  <a:schemeClr val="tx2"/>
                </a:solidFill>
              </a:rPr>
              <a:t>It </a:t>
            </a:r>
            <a:r>
              <a:rPr lang="en-US" sz="1800" dirty="0">
                <a:solidFill>
                  <a:schemeClr val="tx2"/>
                </a:solidFill>
              </a:rPr>
              <a:t>won’t eliminate all problems, but it has proven to reduce the frequency, duration and intensity of negative behaviors</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586203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A127-B6F5-4955-9468-C4E4A086FA52}"/>
              </a:ext>
            </a:extLst>
          </p:cNvPr>
          <p:cNvSpPr>
            <a:spLocks noGrp="1"/>
          </p:cNvSpPr>
          <p:nvPr>
            <p:ph type="title"/>
          </p:nvPr>
        </p:nvSpPr>
        <p:spPr/>
        <p:txBody>
          <a:bodyPr/>
          <a:lstStyle/>
          <a:p>
            <a:r>
              <a:rPr lang="en-US" dirty="0"/>
              <a:t>Key principles or ideas </a:t>
            </a:r>
          </a:p>
        </p:txBody>
      </p:sp>
      <p:pic>
        <p:nvPicPr>
          <p:cNvPr id="11" name="Content Placeholder 10" descr="A screenshot of a cell phone screen with text&#10;&#10;Description automatically generated">
            <a:extLst>
              <a:ext uri="{FF2B5EF4-FFF2-40B4-BE49-F238E27FC236}">
                <a16:creationId xmlns:a16="http://schemas.microsoft.com/office/drawing/2014/main" id="{2DBA76DF-B503-41D4-B99C-ED976160F3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067" y="2147486"/>
            <a:ext cx="7082142" cy="4426338"/>
          </a:xfrm>
        </p:spPr>
      </p:pic>
      <p:sp>
        <p:nvSpPr>
          <p:cNvPr id="9" name="Text Placeholder 8">
            <a:extLst>
              <a:ext uri="{FF2B5EF4-FFF2-40B4-BE49-F238E27FC236}">
                <a16:creationId xmlns:a16="http://schemas.microsoft.com/office/drawing/2014/main" id="{B9452EFC-56E7-4813-84BA-43EB2D10C3FA}"/>
              </a:ext>
            </a:extLst>
          </p:cNvPr>
          <p:cNvSpPr>
            <a:spLocks noGrp="1"/>
          </p:cNvSpPr>
          <p:nvPr>
            <p:ph type="body" sz="half" idx="2"/>
          </p:nvPr>
        </p:nvSpPr>
        <p:spPr/>
        <p:txBody>
          <a:bodyPr>
            <a:normAutofit fontScale="92500" lnSpcReduction="10000"/>
          </a:bodyPr>
          <a:lstStyle/>
          <a:p>
            <a:pPr marL="285750" indent="-285750">
              <a:buFont typeface="Arial" panose="020B0604020202020204" pitchFamily="34" charset="0"/>
              <a:buChar char="•"/>
            </a:pPr>
            <a:r>
              <a:rPr lang="en-US" dirty="0"/>
              <a:t>Multi-tiered framework establishes systems of social-emotional and behavioral support .</a:t>
            </a:r>
          </a:p>
          <a:p>
            <a:pPr marL="285750" indent="-285750">
              <a:buFont typeface="Arial" panose="020B0604020202020204" pitchFamily="34" charset="0"/>
              <a:buChar char="•"/>
            </a:pPr>
            <a:r>
              <a:rPr lang="en-US" dirty="0"/>
              <a:t>Beneficial for ALL students.</a:t>
            </a:r>
          </a:p>
          <a:p>
            <a:pPr marL="285750" indent="-285750">
              <a:buFont typeface="Arial" panose="020B0604020202020204" pitchFamily="34" charset="0"/>
              <a:buChar char="•"/>
            </a:pPr>
            <a:r>
              <a:rPr lang="en-US" dirty="0"/>
              <a:t>Begin with strong universal supports followed by intensified interventions matched to student needs.</a:t>
            </a:r>
          </a:p>
          <a:p>
            <a:pPr marL="285750" indent="-285750">
              <a:buFont typeface="Arial" panose="020B0604020202020204" pitchFamily="34" charset="0"/>
              <a:buChar char="•"/>
            </a:pPr>
            <a:r>
              <a:rPr lang="en-US" dirty="0"/>
              <a:t>Data are collected and used to screen, monitor, and assess student progress.</a:t>
            </a:r>
          </a:p>
        </p:txBody>
      </p:sp>
    </p:spTree>
    <p:extLst>
      <p:ext uri="{BB962C8B-B14F-4D97-AF65-F5344CB8AC3E}">
        <p14:creationId xmlns:p14="http://schemas.microsoft.com/office/powerpoint/2010/main" val="192037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6E861-175C-4FA3-83D3-6C1C5739CEA6}"/>
              </a:ext>
            </a:extLst>
          </p:cNvPr>
          <p:cNvSpPr>
            <a:spLocks noGrp="1"/>
          </p:cNvSpPr>
          <p:nvPr>
            <p:ph type="title"/>
          </p:nvPr>
        </p:nvSpPr>
        <p:spPr>
          <a:xfrm>
            <a:off x="643467" y="1325880"/>
            <a:ext cx="3089437" cy="4206240"/>
          </a:xfrm>
        </p:spPr>
        <p:txBody>
          <a:bodyPr>
            <a:normAutofit/>
          </a:bodyPr>
          <a:lstStyle/>
          <a:p>
            <a:pPr algn="r"/>
            <a:r>
              <a:rPr lang="en-US" sz="3000">
                <a:solidFill>
                  <a:schemeClr val="tx2"/>
                </a:solidFill>
              </a:rPr>
              <a:t>School-Wide Implmentation</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2E933C-4F08-4185-BF56-AC1FC284F074}"/>
              </a:ext>
            </a:extLst>
          </p:cNvPr>
          <p:cNvSpPr>
            <a:spLocks noGrp="1"/>
          </p:cNvSpPr>
          <p:nvPr>
            <p:ph idx="1"/>
          </p:nvPr>
        </p:nvSpPr>
        <p:spPr>
          <a:xfrm>
            <a:off x="4381668" y="1126067"/>
            <a:ext cx="6605331" cy="4605866"/>
          </a:xfrm>
        </p:spPr>
        <p:txBody>
          <a:bodyPr anchor="ctr">
            <a:normAutofit/>
          </a:bodyPr>
          <a:lstStyle/>
          <a:p>
            <a:pPr marL="514350" indent="-514350">
              <a:buAutoNum type="arabicPeriod"/>
            </a:pPr>
            <a:r>
              <a:rPr lang="en-US" sz="1800" dirty="0"/>
              <a:t>Create</a:t>
            </a:r>
            <a:r>
              <a:rPr lang="en-US" sz="1800" dirty="0">
                <a:solidFill>
                  <a:srgbClr val="FF0000"/>
                </a:solidFill>
              </a:rPr>
              <a:t> </a:t>
            </a:r>
            <a:r>
              <a:rPr lang="en-US" sz="1800" dirty="0"/>
              <a:t>a </a:t>
            </a:r>
            <a:r>
              <a:rPr lang="en-US" sz="1800" i="1" u="sng" dirty="0"/>
              <a:t>“dream” team </a:t>
            </a:r>
            <a:r>
              <a:rPr lang="en-US" sz="1800" dirty="0"/>
              <a:t>to lead PBIS implementation.</a:t>
            </a:r>
          </a:p>
          <a:p>
            <a:pPr marL="514350" indent="-514350">
              <a:buAutoNum type="arabicPeriod"/>
            </a:pPr>
            <a:r>
              <a:rPr lang="en-US" sz="1800" i="1" u="sng" dirty="0"/>
              <a:t>Identify</a:t>
            </a:r>
            <a:r>
              <a:rPr lang="en-US" sz="1800" i="1" dirty="0"/>
              <a:t> and teach </a:t>
            </a:r>
            <a:r>
              <a:rPr lang="en-US" sz="1800" dirty="0"/>
              <a:t>a few (3-5) schoolwide expectations</a:t>
            </a:r>
          </a:p>
          <a:p>
            <a:pPr marL="514350" indent="-514350">
              <a:buAutoNum type="arabicPeriod"/>
            </a:pPr>
            <a:r>
              <a:rPr lang="en-US" sz="1800" dirty="0"/>
              <a:t>Develop a system to </a:t>
            </a:r>
            <a:r>
              <a:rPr lang="en-US" sz="1800" i="1" u="sng" dirty="0"/>
              <a:t>encourage</a:t>
            </a:r>
            <a:r>
              <a:rPr lang="en-US" sz="1800" dirty="0">
                <a:solidFill>
                  <a:srgbClr val="FF0000"/>
                </a:solidFill>
              </a:rPr>
              <a:t> </a:t>
            </a:r>
            <a:r>
              <a:rPr lang="en-US" sz="1800" dirty="0"/>
              <a:t>appropriate behavior</a:t>
            </a:r>
          </a:p>
          <a:p>
            <a:pPr marL="742950" lvl="1" indent="-514350">
              <a:buAutoNum type="arabicPeriod"/>
            </a:pPr>
            <a:r>
              <a:rPr lang="en-US" sz="1600" dirty="0"/>
              <a:t>Culture shift</a:t>
            </a:r>
          </a:p>
          <a:p>
            <a:pPr marL="514350" indent="-514350">
              <a:buAutoNum type="arabicPeriod"/>
            </a:pPr>
            <a:r>
              <a:rPr lang="en-US" sz="1800" dirty="0"/>
              <a:t>Develop a system to </a:t>
            </a:r>
            <a:r>
              <a:rPr lang="en-US" sz="1800" i="1" u="sng" dirty="0"/>
              <a:t>discourage</a:t>
            </a:r>
            <a:r>
              <a:rPr lang="en-US" sz="1800" dirty="0">
                <a:solidFill>
                  <a:srgbClr val="0070C0"/>
                </a:solidFill>
              </a:rPr>
              <a:t> </a:t>
            </a:r>
            <a:r>
              <a:rPr lang="en-US" sz="1800" dirty="0"/>
              <a:t>misbehavior </a:t>
            </a:r>
          </a:p>
          <a:p>
            <a:pPr marL="742950" lvl="1" indent="-514350">
              <a:buAutoNum type="arabicPeriod"/>
            </a:pPr>
            <a:r>
              <a:rPr lang="en-US" sz="1600" dirty="0"/>
              <a:t>School-wide rules and discipline plan</a:t>
            </a:r>
          </a:p>
          <a:p>
            <a:pPr marL="514350" indent="-514350">
              <a:buAutoNum type="arabicPeriod"/>
            </a:pPr>
            <a:r>
              <a:rPr lang="en-US" sz="1600" dirty="0"/>
              <a:t>Develop a system to </a:t>
            </a:r>
            <a:r>
              <a:rPr lang="en-US" sz="1600" i="1" u="sng" dirty="0"/>
              <a:t>track</a:t>
            </a:r>
            <a:r>
              <a:rPr lang="en-US" sz="1600" dirty="0"/>
              <a:t> student progress </a:t>
            </a:r>
          </a:p>
          <a:p>
            <a:pPr marL="514350" indent="-514350">
              <a:buAutoNum type="arabicPeriod"/>
            </a:pPr>
            <a:r>
              <a:rPr lang="en-US" sz="1600" i="1" u="sng" dirty="0"/>
              <a:t>Reflect</a:t>
            </a:r>
            <a:r>
              <a:rPr lang="en-US" sz="1600" dirty="0"/>
              <a:t> on implementation and impact of PBIS</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789717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B300D1-5175-4327-A4A5-3DA20F561105}"/>
              </a:ext>
            </a:extLst>
          </p:cNvPr>
          <p:cNvSpPr>
            <a:spLocks noGrp="1"/>
          </p:cNvSpPr>
          <p:nvPr>
            <p:ph type="title"/>
          </p:nvPr>
        </p:nvSpPr>
        <p:spPr>
          <a:xfrm>
            <a:off x="385017" y="1325880"/>
            <a:ext cx="3347888" cy="4206240"/>
          </a:xfrm>
        </p:spPr>
        <p:txBody>
          <a:bodyPr>
            <a:normAutofit/>
          </a:bodyPr>
          <a:lstStyle/>
          <a:p>
            <a:pPr algn="r"/>
            <a:r>
              <a:rPr lang="en-US" sz="3000" dirty="0">
                <a:solidFill>
                  <a:schemeClr val="tx2"/>
                </a:solidFill>
              </a:rPr>
              <a:t>Teacher - classroom Implementation</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7C2D05-4B82-42A1-80A2-AFCF5C128629}"/>
              </a:ext>
            </a:extLst>
          </p:cNvPr>
          <p:cNvSpPr>
            <a:spLocks noGrp="1"/>
          </p:cNvSpPr>
          <p:nvPr>
            <p:ph idx="1"/>
          </p:nvPr>
        </p:nvSpPr>
        <p:spPr>
          <a:xfrm>
            <a:off x="4381668" y="1126067"/>
            <a:ext cx="6605331" cy="4605866"/>
          </a:xfrm>
        </p:spPr>
        <p:txBody>
          <a:bodyPr anchor="ctr">
            <a:normAutofit/>
          </a:bodyPr>
          <a:lstStyle/>
          <a:p>
            <a:r>
              <a:rPr lang="en-US" sz="1800" dirty="0"/>
              <a:t>Create Classroom expectation</a:t>
            </a:r>
          </a:p>
          <a:p>
            <a:pPr lvl="1"/>
            <a:r>
              <a:rPr lang="en-US" sz="1600" dirty="0"/>
              <a:t>Connect your expected behavior with the school-wide expectation</a:t>
            </a:r>
          </a:p>
          <a:p>
            <a:pPr lvl="1"/>
            <a:r>
              <a:rPr lang="en-US" sz="1600" dirty="0"/>
              <a:t>They need to be</a:t>
            </a:r>
          </a:p>
          <a:p>
            <a:pPr lvl="2"/>
            <a:r>
              <a:rPr lang="en-US" sz="1400" dirty="0"/>
              <a:t>Observable</a:t>
            </a:r>
          </a:p>
          <a:p>
            <a:pPr lvl="2"/>
            <a:r>
              <a:rPr lang="en-US" sz="1400" dirty="0"/>
              <a:t>Measurable</a:t>
            </a:r>
          </a:p>
          <a:p>
            <a:pPr lvl="2"/>
            <a:r>
              <a:rPr lang="en-US" sz="1400" dirty="0"/>
              <a:t>Positive</a:t>
            </a:r>
          </a:p>
          <a:p>
            <a:pPr lvl="2"/>
            <a:r>
              <a:rPr lang="en-US" sz="1400" dirty="0"/>
              <a:t>Reinforceable</a:t>
            </a:r>
          </a:p>
          <a:p>
            <a:r>
              <a:rPr lang="en-US" sz="1800" dirty="0"/>
              <a:t>Teach and RE-teach routines</a:t>
            </a:r>
          </a:p>
          <a:p>
            <a:r>
              <a:rPr lang="en-US" sz="1800" dirty="0"/>
              <a:t>Build positive rapport</a:t>
            </a:r>
          </a:p>
          <a:p>
            <a:r>
              <a:rPr lang="en-US" sz="1800" dirty="0"/>
              <a:t>Carefully design and set-up classroom to minimize distraction and enhance proximity</a:t>
            </a:r>
          </a:p>
          <a:p>
            <a:r>
              <a:rPr lang="en-US" sz="1800" dirty="0"/>
              <a:t>Find opportunities to connect!</a:t>
            </a:r>
          </a:p>
          <a:p>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439206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96E55-D6FE-4A3F-81CD-72FA5F986156}"/>
              </a:ext>
            </a:extLst>
          </p:cNvPr>
          <p:cNvSpPr>
            <a:spLocks noGrp="1"/>
          </p:cNvSpPr>
          <p:nvPr>
            <p:ph type="title"/>
          </p:nvPr>
        </p:nvSpPr>
        <p:spPr>
          <a:xfrm>
            <a:off x="643467" y="816722"/>
            <a:ext cx="5598957" cy="990024"/>
          </a:xfrm>
        </p:spPr>
        <p:txBody>
          <a:bodyPr>
            <a:normAutofit/>
          </a:bodyPr>
          <a:lstStyle/>
          <a:p>
            <a:pPr algn="ctr"/>
            <a:r>
              <a:rPr lang="en-US" sz="2400">
                <a:solidFill>
                  <a:schemeClr val="bg1"/>
                </a:solidFill>
              </a:rPr>
              <a:t>Reflection</a:t>
            </a:r>
          </a:p>
        </p:txBody>
      </p:sp>
      <p:sp>
        <p:nvSpPr>
          <p:cNvPr id="3" name="Content Placeholder 2">
            <a:extLst>
              <a:ext uri="{FF2B5EF4-FFF2-40B4-BE49-F238E27FC236}">
                <a16:creationId xmlns:a16="http://schemas.microsoft.com/office/drawing/2014/main" id="{A68991A6-EEFE-4226-B71A-AC1B68102B04}"/>
              </a:ext>
            </a:extLst>
          </p:cNvPr>
          <p:cNvSpPr>
            <a:spLocks noGrp="1"/>
          </p:cNvSpPr>
          <p:nvPr>
            <p:ph idx="1"/>
          </p:nvPr>
        </p:nvSpPr>
        <p:spPr>
          <a:xfrm>
            <a:off x="643467" y="2011680"/>
            <a:ext cx="5598957" cy="4206240"/>
          </a:xfrm>
        </p:spPr>
        <p:txBody>
          <a:bodyPr>
            <a:normAutofit/>
          </a:bodyPr>
          <a:lstStyle/>
          <a:p>
            <a:r>
              <a:rPr lang="en-US" sz="2000">
                <a:solidFill>
                  <a:schemeClr val="bg1"/>
                </a:solidFill>
              </a:rPr>
              <a:t>Each quarter, the implementation team will conduct surveys and completing checklists to monitor the progress of the school. </a:t>
            </a:r>
          </a:p>
        </p:txBody>
      </p:sp>
      <p:sp>
        <p:nvSpPr>
          <p:cNvPr id="11" name="Rectangle 10">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ell phone&#10;&#10;Description automatically generated">
            <a:extLst>
              <a:ext uri="{FF2B5EF4-FFF2-40B4-BE49-F238E27FC236}">
                <a16:creationId xmlns:a16="http://schemas.microsoft.com/office/drawing/2014/main" id="{E8243164-77C8-4EBD-A7F7-7338AF4F2FD6}"/>
              </a:ext>
            </a:extLst>
          </p:cNvPr>
          <p:cNvPicPr>
            <a:picLocks noChangeAspect="1"/>
          </p:cNvPicPr>
          <p:nvPr/>
        </p:nvPicPr>
        <p:blipFill>
          <a:blip r:embed="rId2"/>
          <a:stretch>
            <a:fillRect/>
          </a:stretch>
        </p:blipFill>
        <p:spPr>
          <a:xfrm>
            <a:off x="7179945" y="410351"/>
            <a:ext cx="4578918" cy="5927401"/>
          </a:xfrm>
          <a:prstGeom prst="rect">
            <a:avLst/>
          </a:prstGeom>
        </p:spPr>
      </p:pic>
    </p:spTree>
    <p:extLst>
      <p:ext uri="{BB962C8B-B14F-4D97-AF65-F5344CB8AC3E}">
        <p14:creationId xmlns:p14="http://schemas.microsoft.com/office/powerpoint/2010/main" val="104682449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3</TotalTime>
  <Words>403</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Wingdings</vt:lpstr>
      <vt:lpstr>Banded</vt:lpstr>
      <vt:lpstr>Positive Behavioral Intervention and Supports</vt:lpstr>
      <vt:lpstr>Discipline in a nutshell</vt:lpstr>
      <vt:lpstr>What is PBIS?</vt:lpstr>
      <vt:lpstr>Discipline – PBIS Style</vt:lpstr>
      <vt:lpstr>Rationale</vt:lpstr>
      <vt:lpstr>Key principles or ideas </vt:lpstr>
      <vt:lpstr>School-Wide Implmentation</vt:lpstr>
      <vt:lpstr>Teacher - classroom Implementation</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Behavioral Intervention and Supports</dc:title>
  <dc:creator>Sarah Aylsworth</dc:creator>
  <cp:lastModifiedBy>Sarah Aylsworth</cp:lastModifiedBy>
  <cp:revision>3</cp:revision>
  <dcterms:created xsi:type="dcterms:W3CDTF">2020-06-20T02:38:23Z</dcterms:created>
  <dcterms:modified xsi:type="dcterms:W3CDTF">2020-11-15T19:33:39Z</dcterms:modified>
</cp:coreProperties>
</file>