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4" r:id="rId3"/>
    <p:sldId id="275" r:id="rId4"/>
    <p:sldId id="276" r:id="rId5"/>
    <p:sldId id="258" r:id="rId6"/>
    <p:sldId id="277" r:id="rId7"/>
    <p:sldId id="269" r:id="rId8"/>
    <p:sldId id="278" r:id="rId9"/>
    <p:sldId id="271" r:id="rId10"/>
    <p:sldId id="279" r:id="rId11"/>
    <p:sldId id="270" r:id="rId12"/>
    <p:sldId id="280" r:id="rId13"/>
    <p:sldId id="281" r:id="rId14"/>
    <p:sldId id="273" r:id="rId15"/>
    <p:sldId id="283" r:id="rId16"/>
    <p:sldId id="284"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C48CF3-97FB-46D6-9A98-F11BD574F7AF}"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3A5BD445-E4C7-43B5-8E82-EF574657DC52}">
      <dgm:prSet/>
      <dgm:spPr/>
      <dgm:t>
        <a:bodyPr/>
        <a:lstStyle/>
        <a:p>
          <a:r>
            <a:rPr lang="en-US" b="1" i="0" dirty="0"/>
            <a:t>Self-awareness</a:t>
          </a:r>
        </a:p>
        <a:p>
          <a:r>
            <a:rPr lang="en-US" b="0" i="0" dirty="0"/>
            <a:t>The ability to accurately recognize one’s emotions and thoughts and their influence on behavior. This includes accurately assessing one’s strengths and limitations and possessing a well-grounded sense of confidence and optimism.</a:t>
          </a:r>
          <a:endParaRPr lang="en-US" dirty="0"/>
        </a:p>
      </dgm:t>
    </dgm:pt>
    <dgm:pt modelId="{11CD86C8-817F-40A0-AA0F-7ADCBB89DB39}" type="parTrans" cxnId="{92077868-FE59-4668-9D23-D980F8777BD5}">
      <dgm:prSet/>
      <dgm:spPr/>
      <dgm:t>
        <a:bodyPr/>
        <a:lstStyle/>
        <a:p>
          <a:endParaRPr lang="en-US"/>
        </a:p>
      </dgm:t>
    </dgm:pt>
    <dgm:pt modelId="{B89E5E7B-CE19-4B5C-9858-50830C33548D}" type="sibTrans" cxnId="{92077868-FE59-4668-9D23-D980F8777BD5}">
      <dgm:prSet/>
      <dgm:spPr/>
      <dgm:t>
        <a:bodyPr/>
        <a:lstStyle/>
        <a:p>
          <a:endParaRPr lang="en-US"/>
        </a:p>
      </dgm:t>
    </dgm:pt>
    <dgm:pt modelId="{4406BF64-0000-4D21-A661-FB4473BF72E9}">
      <dgm:prSet/>
      <dgm:spPr/>
      <dgm:t>
        <a:bodyPr/>
        <a:lstStyle/>
        <a:p>
          <a:r>
            <a:rPr lang="en-US" b="1" i="0" dirty="0"/>
            <a:t>Self-management</a:t>
          </a:r>
        </a:p>
        <a:p>
          <a:r>
            <a:rPr lang="en-US" b="0" i="0" dirty="0"/>
            <a:t>The ability to regulate one’s emotions, thoughts, and behaviors effectively in different situations. This includes managing stress, controlling impulses, motivating oneself, and setting and working toward achieving personal and academic goals.</a:t>
          </a:r>
          <a:endParaRPr lang="en-US" dirty="0"/>
        </a:p>
      </dgm:t>
    </dgm:pt>
    <dgm:pt modelId="{12E544DB-B466-455F-90CE-286C913A43F2}" type="parTrans" cxnId="{D24BFE0A-543F-4F52-9015-6A430531B541}">
      <dgm:prSet/>
      <dgm:spPr/>
      <dgm:t>
        <a:bodyPr/>
        <a:lstStyle/>
        <a:p>
          <a:endParaRPr lang="en-US"/>
        </a:p>
      </dgm:t>
    </dgm:pt>
    <dgm:pt modelId="{E51313B5-CCC8-488B-B908-13CB672DA4C2}" type="sibTrans" cxnId="{D24BFE0A-543F-4F52-9015-6A430531B541}">
      <dgm:prSet/>
      <dgm:spPr/>
      <dgm:t>
        <a:bodyPr/>
        <a:lstStyle/>
        <a:p>
          <a:endParaRPr lang="en-US"/>
        </a:p>
      </dgm:t>
    </dgm:pt>
    <dgm:pt modelId="{FEAB0E33-FD4B-4B0E-8B9C-88702B57EAD1}">
      <dgm:prSet/>
      <dgm:spPr/>
      <dgm:t>
        <a:bodyPr/>
        <a:lstStyle/>
        <a:p>
          <a:r>
            <a:rPr lang="en-US" b="1" i="0" dirty="0"/>
            <a:t>Social awareness</a:t>
          </a:r>
          <a:endParaRPr lang="en-US" b="0" i="0" dirty="0"/>
        </a:p>
        <a:p>
          <a:r>
            <a:rPr lang="en-US" b="0" i="0" dirty="0"/>
            <a:t>The ability to take the perspective of and empathize with others from diverse backgrounds and cultures, to understand social and ethical norms for behavior, and to recognize family, school, and community resources and supports.</a:t>
          </a:r>
          <a:endParaRPr lang="en-US" dirty="0"/>
        </a:p>
      </dgm:t>
    </dgm:pt>
    <dgm:pt modelId="{05555D84-2C7F-47F3-83F6-825BD4629FD1}" type="parTrans" cxnId="{426A71BE-F3C1-426C-80E8-1581A7CE3D2A}">
      <dgm:prSet/>
      <dgm:spPr/>
      <dgm:t>
        <a:bodyPr/>
        <a:lstStyle/>
        <a:p>
          <a:endParaRPr lang="en-US"/>
        </a:p>
      </dgm:t>
    </dgm:pt>
    <dgm:pt modelId="{7775A151-FFDB-4175-B6FF-B96F6B51D11A}" type="sibTrans" cxnId="{426A71BE-F3C1-426C-80E8-1581A7CE3D2A}">
      <dgm:prSet/>
      <dgm:spPr/>
      <dgm:t>
        <a:bodyPr/>
        <a:lstStyle/>
        <a:p>
          <a:endParaRPr lang="en-US"/>
        </a:p>
      </dgm:t>
    </dgm:pt>
    <dgm:pt modelId="{2940A9DE-6E38-4C05-99A9-D8DA410CA538}">
      <dgm:prSet/>
      <dgm:spPr/>
      <dgm:t>
        <a:bodyPr/>
        <a:lstStyle/>
        <a:p>
          <a:r>
            <a:rPr lang="en-US" b="1" i="0" dirty="0"/>
            <a:t>Relationship skills</a:t>
          </a:r>
          <a:endParaRPr lang="en-US" b="0" i="0" dirty="0"/>
        </a:p>
        <a:p>
          <a:r>
            <a:rPr lang="en-US" b="0" i="0" dirty="0"/>
            <a:t>The ability to establish and maintain healthy and rewarding relationships with diverse individuals and groups. This includes communicating clearly, listening actively, cooperating, resisting inappropriate social pressure, negotiating conflict constructively, and seeking and offering help when needed.</a:t>
          </a:r>
          <a:endParaRPr lang="en-US" dirty="0"/>
        </a:p>
      </dgm:t>
    </dgm:pt>
    <dgm:pt modelId="{405E0D19-190F-4898-BA15-FD322F9CCD17}" type="parTrans" cxnId="{B714C8FA-A906-4B59-8B02-3A0E343ACA11}">
      <dgm:prSet/>
      <dgm:spPr/>
      <dgm:t>
        <a:bodyPr/>
        <a:lstStyle/>
        <a:p>
          <a:endParaRPr lang="en-US"/>
        </a:p>
      </dgm:t>
    </dgm:pt>
    <dgm:pt modelId="{94CF5A25-11E5-487D-AD76-1BF2DB326BEC}" type="sibTrans" cxnId="{B714C8FA-A906-4B59-8B02-3A0E343ACA11}">
      <dgm:prSet/>
      <dgm:spPr/>
      <dgm:t>
        <a:bodyPr/>
        <a:lstStyle/>
        <a:p>
          <a:endParaRPr lang="en-US"/>
        </a:p>
      </dgm:t>
    </dgm:pt>
    <dgm:pt modelId="{188786DD-959D-4431-ACD2-24F04E914128}">
      <dgm:prSet/>
      <dgm:spPr/>
      <dgm:t>
        <a:bodyPr/>
        <a:lstStyle/>
        <a:p>
          <a:r>
            <a:rPr lang="en-US" b="1" i="0" dirty="0"/>
            <a:t>Responsible decision-making</a:t>
          </a:r>
        </a:p>
        <a:p>
          <a:r>
            <a:rPr lang="en-US" b="0" i="0" dirty="0"/>
            <a:t> The ability to make constructive and respectful choices about personal behavior and social interactions based on consideration of ethical standards, safety concerns, social norms, the realistic evaluation of consequences of various actions, and the well-being of self and others</a:t>
          </a:r>
          <a:endParaRPr lang="en-US" dirty="0"/>
        </a:p>
      </dgm:t>
    </dgm:pt>
    <dgm:pt modelId="{86305C63-B7D1-41DE-ADAA-C31947779100}" type="parTrans" cxnId="{D5BDD702-F2F0-4BBC-8E2D-76CD813725CC}">
      <dgm:prSet/>
      <dgm:spPr/>
      <dgm:t>
        <a:bodyPr/>
        <a:lstStyle/>
        <a:p>
          <a:endParaRPr lang="en-US"/>
        </a:p>
      </dgm:t>
    </dgm:pt>
    <dgm:pt modelId="{CF4E1457-4665-4DAC-A43F-A485DE5A844F}" type="sibTrans" cxnId="{D5BDD702-F2F0-4BBC-8E2D-76CD813725CC}">
      <dgm:prSet/>
      <dgm:spPr/>
      <dgm:t>
        <a:bodyPr/>
        <a:lstStyle/>
        <a:p>
          <a:endParaRPr lang="en-US"/>
        </a:p>
      </dgm:t>
    </dgm:pt>
    <dgm:pt modelId="{B5AE9BDD-331A-4917-B91A-9251811FF40C}" type="pres">
      <dgm:prSet presAssocID="{8CC48CF3-97FB-46D6-9A98-F11BD574F7AF}" presName="diagram" presStyleCnt="0">
        <dgm:presLayoutVars>
          <dgm:dir/>
          <dgm:resizeHandles val="exact"/>
        </dgm:presLayoutVars>
      </dgm:prSet>
      <dgm:spPr/>
    </dgm:pt>
    <dgm:pt modelId="{F9618155-72DC-4DE3-A4E9-B1765FC563CC}" type="pres">
      <dgm:prSet presAssocID="{3A5BD445-E4C7-43B5-8E82-EF574657DC52}" presName="node" presStyleLbl="node1" presStyleIdx="0" presStyleCnt="5">
        <dgm:presLayoutVars>
          <dgm:bulletEnabled val="1"/>
        </dgm:presLayoutVars>
      </dgm:prSet>
      <dgm:spPr/>
    </dgm:pt>
    <dgm:pt modelId="{50CABD89-D181-48C7-9D3E-8619CDD77479}" type="pres">
      <dgm:prSet presAssocID="{B89E5E7B-CE19-4B5C-9858-50830C33548D}" presName="sibTrans" presStyleCnt="0"/>
      <dgm:spPr/>
    </dgm:pt>
    <dgm:pt modelId="{697A6E36-B351-48E8-AC4F-F0785DFA1139}" type="pres">
      <dgm:prSet presAssocID="{4406BF64-0000-4D21-A661-FB4473BF72E9}" presName="node" presStyleLbl="node1" presStyleIdx="1" presStyleCnt="5">
        <dgm:presLayoutVars>
          <dgm:bulletEnabled val="1"/>
        </dgm:presLayoutVars>
      </dgm:prSet>
      <dgm:spPr/>
    </dgm:pt>
    <dgm:pt modelId="{DB77085B-254D-41E0-8DD9-07824CEA0E8D}" type="pres">
      <dgm:prSet presAssocID="{E51313B5-CCC8-488B-B908-13CB672DA4C2}" presName="sibTrans" presStyleCnt="0"/>
      <dgm:spPr/>
    </dgm:pt>
    <dgm:pt modelId="{481132F9-E49B-4AB0-B7C7-81024492368A}" type="pres">
      <dgm:prSet presAssocID="{FEAB0E33-FD4B-4B0E-8B9C-88702B57EAD1}" presName="node" presStyleLbl="node1" presStyleIdx="2" presStyleCnt="5">
        <dgm:presLayoutVars>
          <dgm:bulletEnabled val="1"/>
        </dgm:presLayoutVars>
      </dgm:prSet>
      <dgm:spPr/>
    </dgm:pt>
    <dgm:pt modelId="{93261CBC-99EF-40C8-BB35-C3B71BD35B81}" type="pres">
      <dgm:prSet presAssocID="{7775A151-FFDB-4175-B6FF-B96F6B51D11A}" presName="sibTrans" presStyleCnt="0"/>
      <dgm:spPr/>
    </dgm:pt>
    <dgm:pt modelId="{0BD0A46E-34C6-43B1-B29F-2BD812E5D0CC}" type="pres">
      <dgm:prSet presAssocID="{2940A9DE-6E38-4C05-99A9-D8DA410CA538}" presName="node" presStyleLbl="node1" presStyleIdx="3" presStyleCnt="5">
        <dgm:presLayoutVars>
          <dgm:bulletEnabled val="1"/>
        </dgm:presLayoutVars>
      </dgm:prSet>
      <dgm:spPr/>
    </dgm:pt>
    <dgm:pt modelId="{9E651773-FAFD-449B-8EA1-68938573AFE2}" type="pres">
      <dgm:prSet presAssocID="{94CF5A25-11E5-487D-AD76-1BF2DB326BEC}" presName="sibTrans" presStyleCnt="0"/>
      <dgm:spPr/>
    </dgm:pt>
    <dgm:pt modelId="{66736ED8-10FB-4711-AE25-482828BC2A66}" type="pres">
      <dgm:prSet presAssocID="{188786DD-959D-4431-ACD2-24F04E914128}" presName="node" presStyleLbl="node1" presStyleIdx="4" presStyleCnt="5">
        <dgm:presLayoutVars>
          <dgm:bulletEnabled val="1"/>
        </dgm:presLayoutVars>
      </dgm:prSet>
      <dgm:spPr/>
    </dgm:pt>
  </dgm:ptLst>
  <dgm:cxnLst>
    <dgm:cxn modelId="{D5BDD702-F2F0-4BBC-8E2D-76CD813725CC}" srcId="{8CC48CF3-97FB-46D6-9A98-F11BD574F7AF}" destId="{188786DD-959D-4431-ACD2-24F04E914128}" srcOrd="4" destOrd="0" parTransId="{86305C63-B7D1-41DE-ADAA-C31947779100}" sibTransId="{CF4E1457-4665-4DAC-A43F-A485DE5A844F}"/>
    <dgm:cxn modelId="{D24BFE0A-543F-4F52-9015-6A430531B541}" srcId="{8CC48CF3-97FB-46D6-9A98-F11BD574F7AF}" destId="{4406BF64-0000-4D21-A661-FB4473BF72E9}" srcOrd="1" destOrd="0" parTransId="{12E544DB-B466-455F-90CE-286C913A43F2}" sibTransId="{E51313B5-CCC8-488B-B908-13CB672DA4C2}"/>
    <dgm:cxn modelId="{ABD33D31-7712-4075-8E62-5E23E71E326F}" type="presOf" srcId="{4406BF64-0000-4D21-A661-FB4473BF72E9}" destId="{697A6E36-B351-48E8-AC4F-F0785DFA1139}" srcOrd="0" destOrd="0" presId="urn:microsoft.com/office/officeart/2005/8/layout/default"/>
    <dgm:cxn modelId="{A2DAB63A-6AF5-4049-9686-40A3981F568E}" type="presOf" srcId="{FEAB0E33-FD4B-4B0E-8B9C-88702B57EAD1}" destId="{481132F9-E49B-4AB0-B7C7-81024492368A}" srcOrd="0" destOrd="0" presId="urn:microsoft.com/office/officeart/2005/8/layout/default"/>
    <dgm:cxn modelId="{92077868-FE59-4668-9D23-D980F8777BD5}" srcId="{8CC48CF3-97FB-46D6-9A98-F11BD574F7AF}" destId="{3A5BD445-E4C7-43B5-8E82-EF574657DC52}" srcOrd="0" destOrd="0" parTransId="{11CD86C8-817F-40A0-AA0F-7ADCBB89DB39}" sibTransId="{B89E5E7B-CE19-4B5C-9858-50830C33548D}"/>
    <dgm:cxn modelId="{AE0A6C7E-6A45-4796-9636-2FD3E5A3C888}" type="presOf" srcId="{8CC48CF3-97FB-46D6-9A98-F11BD574F7AF}" destId="{B5AE9BDD-331A-4917-B91A-9251811FF40C}" srcOrd="0" destOrd="0" presId="urn:microsoft.com/office/officeart/2005/8/layout/default"/>
    <dgm:cxn modelId="{426A71BE-F3C1-426C-80E8-1581A7CE3D2A}" srcId="{8CC48CF3-97FB-46D6-9A98-F11BD574F7AF}" destId="{FEAB0E33-FD4B-4B0E-8B9C-88702B57EAD1}" srcOrd="2" destOrd="0" parTransId="{05555D84-2C7F-47F3-83F6-825BD4629FD1}" sibTransId="{7775A151-FFDB-4175-B6FF-B96F6B51D11A}"/>
    <dgm:cxn modelId="{ECD7CAD7-D597-42F3-8059-A9668E5AA917}" type="presOf" srcId="{3A5BD445-E4C7-43B5-8E82-EF574657DC52}" destId="{F9618155-72DC-4DE3-A4E9-B1765FC563CC}" srcOrd="0" destOrd="0" presId="urn:microsoft.com/office/officeart/2005/8/layout/default"/>
    <dgm:cxn modelId="{4CA3E8DC-C9CF-4595-B7B2-AC7E28DE1170}" type="presOf" srcId="{2940A9DE-6E38-4C05-99A9-D8DA410CA538}" destId="{0BD0A46E-34C6-43B1-B29F-2BD812E5D0CC}" srcOrd="0" destOrd="0" presId="urn:microsoft.com/office/officeart/2005/8/layout/default"/>
    <dgm:cxn modelId="{B714C8FA-A906-4B59-8B02-3A0E343ACA11}" srcId="{8CC48CF3-97FB-46D6-9A98-F11BD574F7AF}" destId="{2940A9DE-6E38-4C05-99A9-D8DA410CA538}" srcOrd="3" destOrd="0" parTransId="{405E0D19-190F-4898-BA15-FD322F9CCD17}" sibTransId="{94CF5A25-11E5-487D-AD76-1BF2DB326BEC}"/>
    <dgm:cxn modelId="{732122FD-0A9F-4EB1-8C3C-0F8C0BBAD9A2}" type="presOf" srcId="{188786DD-959D-4431-ACD2-24F04E914128}" destId="{66736ED8-10FB-4711-AE25-482828BC2A66}" srcOrd="0" destOrd="0" presId="urn:microsoft.com/office/officeart/2005/8/layout/default"/>
    <dgm:cxn modelId="{782F1235-238B-40EF-937A-ECD975D78DD2}" type="presParOf" srcId="{B5AE9BDD-331A-4917-B91A-9251811FF40C}" destId="{F9618155-72DC-4DE3-A4E9-B1765FC563CC}" srcOrd="0" destOrd="0" presId="urn:microsoft.com/office/officeart/2005/8/layout/default"/>
    <dgm:cxn modelId="{3315B0AC-B382-4217-881C-6B6BF5D4B4B1}" type="presParOf" srcId="{B5AE9BDD-331A-4917-B91A-9251811FF40C}" destId="{50CABD89-D181-48C7-9D3E-8619CDD77479}" srcOrd="1" destOrd="0" presId="urn:microsoft.com/office/officeart/2005/8/layout/default"/>
    <dgm:cxn modelId="{A9167D0D-A212-460F-83F9-752AF6C74FBC}" type="presParOf" srcId="{B5AE9BDD-331A-4917-B91A-9251811FF40C}" destId="{697A6E36-B351-48E8-AC4F-F0785DFA1139}" srcOrd="2" destOrd="0" presId="urn:microsoft.com/office/officeart/2005/8/layout/default"/>
    <dgm:cxn modelId="{CE7D138D-33A9-4BC4-88E0-492590842B16}" type="presParOf" srcId="{B5AE9BDD-331A-4917-B91A-9251811FF40C}" destId="{DB77085B-254D-41E0-8DD9-07824CEA0E8D}" srcOrd="3" destOrd="0" presId="urn:microsoft.com/office/officeart/2005/8/layout/default"/>
    <dgm:cxn modelId="{5AD9A961-6AE4-42AA-8FDB-24CA1866CC21}" type="presParOf" srcId="{B5AE9BDD-331A-4917-B91A-9251811FF40C}" destId="{481132F9-E49B-4AB0-B7C7-81024492368A}" srcOrd="4" destOrd="0" presId="urn:microsoft.com/office/officeart/2005/8/layout/default"/>
    <dgm:cxn modelId="{C28DCB29-9C52-4018-A839-AD7818E51500}" type="presParOf" srcId="{B5AE9BDD-331A-4917-B91A-9251811FF40C}" destId="{93261CBC-99EF-40C8-BB35-C3B71BD35B81}" srcOrd="5" destOrd="0" presId="urn:microsoft.com/office/officeart/2005/8/layout/default"/>
    <dgm:cxn modelId="{E8B5E069-A83D-4BD3-8B9B-922CB7C1D6CE}" type="presParOf" srcId="{B5AE9BDD-331A-4917-B91A-9251811FF40C}" destId="{0BD0A46E-34C6-43B1-B29F-2BD812E5D0CC}" srcOrd="6" destOrd="0" presId="urn:microsoft.com/office/officeart/2005/8/layout/default"/>
    <dgm:cxn modelId="{E5D98634-2853-4D58-97F8-5EDD0BF9ABE1}" type="presParOf" srcId="{B5AE9BDD-331A-4917-B91A-9251811FF40C}" destId="{9E651773-FAFD-449B-8EA1-68938573AFE2}" srcOrd="7" destOrd="0" presId="urn:microsoft.com/office/officeart/2005/8/layout/default"/>
    <dgm:cxn modelId="{ADD304F6-AB3D-4E8A-895A-E5358915C43E}" type="presParOf" srcId="{B5AE9BDD-331A-4917-B91A-9251811FF40C}" destId="{66736ED8-10FB-4711-AE25-482828BC2A66}"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6B08EC-03B8-40F2-8106-BF9D2F498130}" type="doc">
      <dgm:prSet loTypeId="urn:microsoft.com/office/officeart/2005/8/layout/vList5" loCatId="list" qsTypeId="urn:microsoft.com/office/officeart/2005/8/quickstyle/simple1" qsCatId="simple" csTypeId="urn:microsoft.com/office/officeart/2005/8/colors/colorful1" csCatId="colorful"/>
      <dgm:spPr/>
      <dgm:t>
        <a:bodyPr/>
        <a:lstStyle/>
        <a:p>
          <a:endParaRPr lang="en-US"/>
        </a:p>
      </dgm:t>
    </dgm:pt>
    <dgm:pt modelId="{C52AEED8-B42A-43C0-A0B2-83A19379E169}">
      <dgm:prSet/>
      <dgm:spPr/>
      <dgm:t>
        <a:bodyPr/>
        <a:lstStyle/>
        <a:p>
          <a:r>
            <a:rPr lang="en-US" b="0" i="0"/>
            <a:t>Teaching social skills is as important as teaching academic content.</a:t>
          </a:r>
          <a:endParaRPr lang="en-US"/>
        </a:p>
      </dgm:t>
    </dgm:pt>
    <dgm:pt modelId="{DC1DE265-0AA5-4530-8EFA-54CDA9F67735}" type="parTrans" cxnId="{A4746F74-D406-4DA1-BDC5-549C53FFA9AE}">
      <dgm:prSet/>
      <dgm:spPr/>
      <dgm:t>
        <a:bodyPr/>
        <a:lstStyle/>
        <a:p>
          <a:endParaRPr lang="en-US"/>
        </a:p>
      </dgm:t>
    </dgm:pt>
    <dgm:pt modelId="{AECD9ED0-339E-430E-B401-3708170867A0}" type="sibTrans" cxnId="{A4746F74-D406-4DA1-BDC5-549C53FFA9AE}">
      <dgm:prSet/>
      <dgm:spPr/>
      <dgm:t>
        <a:bodyPr/>
        <a:lstStyle/>
        <a:p>
          <a:endParaRPr lang="en-US"/>
        </a:p>
      </dgm:t>
    </dgm:pt>
    <dgm:pt modelId="{B39158CD-56F9-4091-9CD3-E417A0C8CF6D}">
      <dgm:prSet/>
      <dgm:spPr/>
      <dgm:t>
        <a:bodyPr/>
        <a:lstStyle/>
        <a:p>
          <a:r>
            <a:rPr lang="en-US" b="1" i="1"/>
            <a:t>How</a:t>
          </a:r>
          <a:r>
            <a:rPr lang="en-US" b="0" i="0"/>
            <a:t> you teach is as important as </a:t>
          </a:r>
          <a:r>
            <a:rPr lang="en-US" b="1" i="1"/>
            <a:t>What</a:t>
          </a:r>
          <a:r>
            <a:rPr lang="en-US" b="0" i="0"/>
            <a:t> you teach.</a:t>
          </a:r>
          <a:endParaRPr lang="en-US"/>
        </a:p>
      </dgm:t>
    </dgm:pt>
    <dgm:pt modelId="{9C7E5EA7-38F4-4BC2-BF8C-44152AB13B19}" type="parTrans" cxnId="{24C6DC46-22E9-40A5-8FD2-67526B2A9DCC}">
      <dgm:prSet/>
      <dgm:spPr/>
      <dgm:t>
        <a:bodyPr/>
        <a:lstStyle/>
        <a:p>
          <a:endParaRPr lang="en-US"/>
        </a:p>
      </dgm:t>
    </dgm:pt>
    <dgm:pt modelId="{CEFEA0BC-3C9D-4CD8-BC49-D5DABE19DFD8}" type="sibTrans" cxnId="{24C6DC46-22E9-40A5-8FD2-67526B2A9DCC}">
      <dgm:prSet/>
      <dgm:spPr/>
      <dgm:t>
        <a:bodyPr/>
        <a:lstStyle/>
        <a:p>
          <a:endParaRPr lang="en-US"/>
        </a:p>
      </dgm:t>
    </dgm:pt>
    <dgm:pt modelId="{EE36C6AE-6919-4F39-BA49-E4EA7C25998D}">
      <dgm:prSet/>
      <dgm:spPr/>
      <dgm:t>
        <a:bodyPr/>
        <a:lstStyle/>
        <a:p>
          <a:r>
            <a:rPr lang="en-US" b="0" i="0"/>
            <a:t>Great learning takes place when kids interact </a:t>
          </a:r>
          <a:r>
            <a:rPr lang="en-US" b="1" i="1"/>
            <a:t>with each other.</a:t>
          </a:r>
          <a:endParaRPr lang="en-US"/>
        </a:p>
      </dgm:t>
    </dgm:pt>
    <dgm:pt modelId="{4F6C933E-C898-4D23-BD35-E3EA0F33E472}" type="parTrans" cxnId="{8E007921-05D8-4514-89C0-6E8CE54CAD80}">
      <dgm:prSet/>
      <dgm:spPr/>
      <dgm:t>
        <a:bodyPr/>
        <a:lstStyle/>
        <a:p>
          <a:endParaRPr lang="en-US"/>
        </a:p>
      </dgm:t>
    </dgm:pt>
    <dgm:pt modelId="{01728C1E-995C-47D4-9CF7-3D1D563BB76D}" type="sibTrans" cxnId="{8E007921-05D8-4514-89C0-6E8CE54CAD80}">
      <dgm:prSet/>
      <dgm:spPr/>
      <dgm:t>
        <a:bodyPr/>
        <a:lstStyle/>
        <a:p>
          <a:endParaRPr lang="en-US"/>
        </a:p>
      </dgm:t>
    </dgm:pt>
    <dgm:pt modelId="{C7FAE549-CA32-4F53-974E-6B634FC52894}">
      <dgm:prSet/>
      <dgm:spPr/>
      <dgm:t>
        <a:bodyPr/>
        <a:lstStyle/>
        <a:p>
          <a:r>
            <a:rPr lang="en-US" b="0" i="0"/>
            <a:t>Teacher teamwork is key.</a:t>
          </a:r>
          <a:endParaRPr lang="en-US"/>
        </a:p>
      </dgm:t>
    </dgm:pt>
    <dgm:pt modelId="{B88D91F1-83ED-4630-9102-B82400A31C28}" type="parTrans" cxnId="{F561732F-9E86-4F74-9EA1-6AE322D3B145}">
      <dgm:prSet/>
      <dgm:spPr/>
      <dgm:t>
        <a:bodyPr/>
        <a:lstStyle/>
        <a:p>
          <a:endParaRPr lang="en-US"/>
        </a:p>
      </dgm:t>
    </dgm:pt>
    <dgm:pt modelId="{4CD62EB4-94CC-4CEC-A5C9-4560D39F3A7A}" type="sibTrans" cxnId="{F561732F-9E86-4F74-9EA1-6AE322D3B145}">
      <dgm:prSet/>
      <dgm:spPr/>
      <dgm:t>
        <a:bodyPr/>
        <a:lstStyle/>
        <a:p>
          <a:endParaRPr lang="en-US"/>
        </a:p>
      </dgm:t>
    </dgm:pt>
    <dgm:pt modelId="{F31EE2AA-5D99-41B5-9AD4-C534DB49A48F}">
      <dgm:prSet/>
      <dgm:spPr/>
      <dgm:t>
        <a:bodyPr/>
        <a:lstStyle/>
        <a:p>
          <a:r>
            <a:rPr lang="en-US" b="0" i="0"/>
            <a:t>Connect before you correct.</a:t>
          </a:r>
          <a:endParaRPr lang="en-US"/>
        </a:p>
      </dgm:t>
    </dgm:pt>
    <dgm:pt modelId="{62D7631A-A3F4-4733-9301-035C51AB7B28}" type="parTrans" cxnId="{3F909F2B-0BF9-481A-9389-AFA236B113DF}">
      <dgm:prSet/>
      <dgm:spPr/>
      <dgm:t>
        <a:bodyPr/>
        <a:lstStyle/>
        <a:p>
          <a:endParaRPr lang="en-US"/>
        </a:p>
      </dgm:t>
    </dgm:pt>
    <dgm:pt modelId="{15305D9D-2805-4C1F-B72E-6685EF945714}" type="sibTrans" cxnId="{3F909F2B-0BF9-481A-9389-AFA236B113DF}">
      <dgm:prSet/>
      <dgm:spPr/>
      <dgm:t>
        <a:bodyPr/>
        <a:lstStyle/>
        <a:p>
          <a:endParaRPr lang="en-US"/>
        </a:p>
      </dgm:t>
    </dgm:pt>
    <dgm:pt modelId="{532A69CB-E4D9-4216-8451-CE97CA5BC94B}">
      <dgm:prSet/>
      <dgm:spPr/>
      <dgm:t>
        <a:bodyPr/>
        <a:lstStyle/>
        <a:p>
          <a:r>
            <a:rPr lang="en-US" b="0" i="0"/>
            <a:t>Use parents as the valuable tool they are.</a:t>
          </a:r>
          <a:endParaRPr lang="en-US"/>
        </a:p>
      </dgm:t>
    </dgm:pt>
    <dgm:pt modelId="{B1AD7DC1-2EF4-4F55-B021-255835ABBDB9}" type="parTrans" cxnId="{0C42183A-ADCB-4EEA-8759-4B181E1F7F82}">
      <dgm:prSet/>
      <dgm:spPr/>
      <dgm:t>
        <a:bodyPr/>
        <a:lstStyle/>
        <a:p>
          <a:endParaRPr lang="en-US"/>
        </a:p>
      </dgm:t>
    </dgm:pt>
    <dgm:pt modelId="{7AF91463-B7EB-4942-B141-7EEAB6CC14CF}" type="sibTrans" cxnId="{0C42183A-ADCB-4EEA-8759-4B181E1F7F82}">
      <dgm:prSet/>
      <dgm:spPr/>
      <dgm:t>
        <a:bodyPr/>
        <a:lstStyle/>
        <a:p>
          <a:endParaRPr lang="en-US"/>
        </a:p>
      </dgm:t>
    </dgm:pt>
    <dgm:pt modelId="{9262C246-75C8-4243-8C12-FA1455D87AF1}" type="pres">
      <dgm:prSet presAssocID="{606B08EC-03B8-40F2-8106-BF9D2F498130}" presName="Name0" presStyleCnt="0">
        <dgm:presLayoutVars>
          <dgm:dir/>
          <dgm:animLvl val="lvl"/>
          <dgm:resizeHandles val="exact"/>
        </dgm:presLayoutVars>
      </dgm:prSet>
      <dgm:spPr/>
    </dgm:pt>
    <dgm:pt modelId="{F4BE034F-32B9-4AB5-83FE-1EE67DD084FE}" type="pres">
      <dgm:prSet presAssocID="{C52AEED8-B42A-43C0-A0B2-83A19379E169}" presName="linNode" presStyleCnt="0"/>
      <dgm:spPr/>
    </dgm:pt>
    <dgm:pt modelId="{415D010C-8F77-46EA-B219-2A092CEB51E8}" type="pres">
      <dgm:prSet presAssocID="{C52AEED8-B42A-43C0-A0B2-83A19379E169}" presName="parentText" presStyleLbl="node1" presStyleIdx="0" presStyleCnt="6">
        <dgm:presLayoutVars>
          <dgm:chMax val="1"/>
          <dgm:bulletEnabled val="1"/>
        </dgm:presLayoutVars>
      </dgm:prSet>
      <dgm:spPr/>
    </dgm:pt>
    <dgm:pt modelId="{79897E08-E16B-4154-B768-47ECEFEFE092}" type="pres">
      <dgm:prSet presAssocID="{AECD9ED0-339E-430E-B401-3708170867A0}" presName="sp" presStyleCnt="0"/>
      <dgm:spPr/>
    </dgm:pt>
    <dgm:pt modelId="{AB9F49C4-A3D5-4E3C-ADEB-EE01320FCE52}" type="pres">
      <dgm:prSet presAssocID="{B39158CD-56F9-4091-9CD3-E417A0C8CF6D}" presName="linNode" presStyleCnt="0"/>
      <dgm:spPr/>
    </dgm:pt>
    <dgm:pt modelId="{E7A9BF11-175D-439D-BE87-EB4928B82499}" type="pres">
      <dgm:prSet presAssocID="{B39158CD-56F9-4091-9CD3-E417A0C8CF6D}" presName="parentText" presStyleLbl="node1" presStyleIdx="1" presStyleCnt="6">
        <dgm:presLayoutVars>
          <dgm:chMax val="1"/>
          <dgm:bulletEnabled val="1"/>
        </dgm:presLayoutVars>
      </dgm:prSet>
      <dgm:spPr/>
    </dgm:pt>
    <dgm:pt modelId="{9437D56E-367C-4AB4-B100-E9417234E94D}" type="pres">
      <dgm:prSet presAssocID="{CEFEA0BC-3C9D-4CD8-BC49-D5DABE19DFD8}" presName="sp" presStyleCnt="0"/>
      <dgm:spPr/>
    </dgm:pt>
    <dgm:pt modelId="{94ED84D5-4FAB-43D9-BD82-7E5E363A5556}" type="pres">
      <dgm:prSet presAssocID="{EE36C6AE-6919-4F39-BA49-E4EA7C25998D}" presName="linNode" presStyleCnt="0"/>
      <dgm:spPr/>
    </dgm:pt>
    <dgm:pt modelId="{8A50DFC8-19A0-4813-86F0-2AC7700008E6}" type="pres">
      <dgm:prSet presAssocID="{EE36C6AE-6919-4F39-BA49-E4EA7C25998D}" presName="parentText" presStyleLbl="node1" presStyleIdx="2" presStyleCnt="6">
        <dgm:presLayoutVars>
          <dgm:chMax val="1"/>
          <dgm:bulletEnabled val="1"/>
        </dgm:presLayoutVars>
      </dgm:prSet>
      <dgm:spPr/>
    </dgm:pt>
    <dgm:pt modelId="{7B96AA26-9688-4AD8-B7D2-EBE9C854D4CF}" type="pres">
      <dgm:prSet presAssocID="{01728C1E-995C-47D4-9CF7-3D1D563BB76D}" presName="sp" presStyleCnt="0"/>
      <dgm:spPr/>
    </dgm:pt>
    <dgm:pt modelId="{C0C2A7CB-27CD-4B86-B6E3-633E942C4EF9}" type="pres">
      <dgm:prSet presAssocID="{C7FAE549-CA32-4F53-974E-6B634FC52894}" presName="linNode" presStyleCnt="0"/>
      <dgm:spPr/>
    </dgm:pt>
    <dgm:pt modelId="{6191438C-7C66-4B43-9CD7-2B5A3D4420CD}" type="pres">
      <dgm:prSet presAssocID="{C7FAE549-CA32-4F53-974E-6B634FC52894}" presName="parentText" presStyleLbl="node1" presStyleIdx="3" presStyleCnt="6">
        <dgm:presLayoutVars>
          <dgm:chMax val="1"/>
          <dgm:bulletEnabled val="1"/>
        </dgm:presLayoutVars>
      </dgm:prSet>
      <dgm:spPr/>
    </dgm:pt>
    <dgm:pt modelId="{B05B6FCB-782E-41A2-A6E1-85DC216F1CFE}" type="pres">
      <dgm:prSet presAssocID="{4CD62EB4-94CC-4CEC-A5C9-4560D39F3A7A}" presName="sp" presStyleCnt="0"/>
      <dgm:spPr/>
    </dgm:pt>
    <dgm:pt modelId="{9A8E0C00-EBAC-4A86-8907-BFB5B6F2EEE0}" type="pres">
      <dgm:prSet presAssocID="{F31EE2AA-5D99-41B5-9AD4-C534DB49A48F}" presName="linNode" presStyleCnt="0"/>
      <dgm:spPr/>
    </dgm:pt>
    <dgm:pt modelId="{CE6EBDBC-196C-4A5C-B2A8-1BBEDD59A258}" type="pres">
      <dgm:prSet presAssocID="{F31EE2AA-5D99-41B5-9AD4-C534DB49A48F}" presName="parentText" presStyleLbl="node1" presStyleIdx="4" presStyleCnt="6">
        <dgm:presLayoutVars>
          <dgm:chMax val="1"/>
          <dgm:bulletEnabled val="1"/>
        </dgm:presLayoutVars>
      </dgm:prSet>
      <dgm:spPr/>
    </dgm:pt>
    <dgm:pt modelId="{B9FB5901-B04F-47C7-A0B2-A1CB01AC91F4}" type="pres">
      <dgm:prSet presAssocID="{15305D9D-2805-4C1F-B72E-6685EF945714}" presName="sp" presStyleCnt="0"/>
      <dgm:spPr/>
    </dgm:pt>
    <dgm:pt modelId="{911C9E0F-DD69-484A-999D-A0C84D864228}" type="pres">
      <dgm:prSet presAssocID="{532A69CB-E4D9-4216-8451-CE97CA5BC94B}" presName="linNode" presStyleCnt="0"/>
      <dgm:spPr/>
    </dgm:pt>
    <dgm:pt modelId="{CD8C718B-33A4-4B4D-8AC5-80E582B50EBF}" type="pres">
      <dgm:prSet presAssocID="{532A69CB-E4D9-4216-8451-CE97CA5BC94B}" presName="parentText" presStyleLbl="node1" presStyleIdx="5" presStyleCnt="6">
        <dgm:presLayoutVars>
          <dgm:chMax val="1"/>
          <dgm:bulletEnabled val="1"/>
        </dgm:presLayoutVars>
      </dgm:prSet>
      <dgm:spPr/>
    </dgm:pt>
  </dgm:ptLst>
  <dgm:cxnLst>
    <dgm:cxn modelId="{B990181F-6488-4D59-BE99-8A1135F97D25}" type="presOf" srcId="{F31EE2AA-5D99-41B5-9AD4-C534DB49A48F}" destId="{CE6EBDBC-196C-4A5C-B2A8-1BBEDD59A258}" srcOrd="0" destOrd="0" presId="urn:microsoft.com/office/officeart/2005/8/layout/vList5"/>
    <dgm:cxn modelId="{8E007921-05D8-4514-89C0-6E8CE54CAD80}" srcId="{606B08EC-03B8-40F2-8106-BF9D2F498130}" destId="{EE36C6AE-6919-4F39-BA49-E4EA7C25998D}" srcOrd="2" destOrd="0" parTransId="{4F6C933E-C898-4D23-BD35-E3EA0F33E472}" sibTransId="{01728C1E-995C-47D4-9CF7-3D1D563BB76D}"/>
    <dgm:cxn modelId="{3F909F2B-0BF9-481A-9389-AFA236B113DF}" srcId="{606B08EC-03B8-40F2-8106-BF9D2F498130}" destId="{F31EE2AA-5D99-41B5-9AD4-C534DB49A48F}" srcOrd="4" destOrd="0" parTransId="{62D7631A-A3F4-4733-9301-035C51AB7B28}" sibTransId="{15305D9D-2805-4C1F-B72E-6685EF945714}"/>
    <dgm:cxn modelId="{F561732F-9E86-4F74-9EA1-6AE322D3B145}" srcId="{606B08EC-03B8-40F2-8106-BF9D2F498130}" destId="{C7FAE549-CA32-4F53-974E-6B634FC52894}" srcOrd="3" destOrd="0" parTransId="{B88D91F1-83ED-4630-9102-B82400A31C28}" sibTransId="{4CD62EB4-94CC-4CEC-A5C9-4560D39F3A7A}"/>
    <dgm:cxn modelId="{0C42183A-ADCB-4EEA-8759-4B181E1F7F82}" srcId="{606B08EC-03B8-40F2-8106-BF9D2F498130}" destId="{532A69CB-E4D9-4216-8451-CE97CA5BC94B}" srcOrd="5" destOrd="0" parTransId="{B1AD7DC1-2EF4-4F55-B021-255835ABBDB9}" sibTransId="{7AF91463-B7EB-4942-B141-7EEAB6CC14CF}"/>
    <dgm:cxn modelId="{24C6DC46-22E9-40A5-8FD2-67526B2A9DCC}" srcId="{606B08EC-03B8-40F2-8106-BF9D2F498130}" destId="{B39158CD-56F9-4091-9CD3-E417A0C8CF6D}" srcOrd="1" destOrd="0" parTransId="{9C7E5EA7-38F4-4BC2-BF8C-44152AB13B19}" sibTransId="{CEFEA0BC-3C9D-4CD8-BC49-D5DABE19DFD8}"/>
    <dgm:cxn modelId="{CCCAEB70-A3F7-4B14-9D64-363BBE17F08D}" type="presOf" srcId="{606B08EC-03B8-40F2-8106-BF9D2F498130}" destId="{9262C246-75C8-4243-8C12-FA1455D87AF1}" srcOrd="0" destOrd="0" presId="urn:microsoft.com/office/officeart/2005/8/layout/vList5"/>
    <dgm:cxn modelId="{A4746F74-D406-4DA1-BDC5-549C53FFA9AE}" srcId="{606B08EC-03B8-40F2-8106-BF9D2F498130}" destId="{C52AEED8-B42A-43C0-A0B2-83A19379E169}" srcOrd="0" destOrd="0" parTransId="{DC1DE265-0AA5-4530-8EFA-54CDA9F67735}" sibTransId="{AECD9ED0-339E-430E-B401-3708170867A0}"/>
    <dgm:cxn modelId="{FFC826D4-95C3-4668-8AA8-9CC917882F17}" type="presOf" srcId="{EE36C6AE-6919-4F39-BA49-E4EA7C25998D}" destId="{8A50DFC8-19A0-4813-86F0-2AC7700008E6}" srcOrd="0" destOrd="0" presId="urn:microsoft.com/office/officeart/2005/8/layout/vList5"/>
    <dgm:cxn modelId="{F17D8AD5-4B0A-4B22-8E5A-B41C68E2E2D2}" type="presOf" srcId="{C7FAE549-CA32-4F53-974E-6B634FC52894}" destId="{6191438C-7C66-4B43-9CD7-2B5A3D4420CD}" srcOrd="0" destOrd="0" presId="urn:microsoft.com/office/officeart/2005/8/layout/vList5"/>
    <dgm:cxn modelId="{882255DD-FB87-43CE-8F90-32E6719080A5}" type="presOf" srcId="{C52AEED8-B42A-43C0-A0B2-83A19379E169}" destId="{415D010C-8F77-46EA-B219-2A092CEB51E8}" srcOrd="0" destOrd="0" presId="urn:microsoft.com/office/officeart/2005/8/layout/vList5"/>
    <dgm:cxn modelId="{C065A3F0-E459-4376-9379-11C3FB831E09}" type="presOf" srcId="{532A69CB-E4D9-4216-8451-CE97CA5BC94B}" destId="{CD8C718B-33A4-4B4D-8AC5-80E582B50EBF}" srcOrd="0" destOrd="0" presId="urn:microsoft.com/office/officeart/2005/8/layout/vList5"/>
    <dgm:cxn modelId="{B756A3FE-82E4-476B-AE95-67D783B5A074}" type="presOf" srcId="{B39158CD-56F9-4091-9CD3-E417A0C8CF6D}" destId="{E7A9BF11-175D-439D-BE87-EB4928B82499}" srcOrd="0" destOrd="0" presId="urn:microsoft.com/office/officeart/2005/8/layout/vList5"/>
    <dgm:cxn modelId="{9F225556-59C4-4E1B-8531-A4859FB43EA9}" type="presParOf" srcId="{9262C246-75C8-4243-8C12-FA1455D87AF1}" destId="{F4BE034F-32B9-4AB5-83FE-1EE67DD084FE}" srcOrd="0" destOrd="0" presId="urn:microsoft.com/office/officeart/2005/8/layout/vList5"/>
    <dgm:cxn modelId="{7C9927CF-2B02-46C5-91EC-58E8B191416D}" type="presParOf" srcId="{F4BE034F-32B9-4AB5-83FE-1EE67DD084FE}" destId="{415D010C-8F77-46EA-B219-2A092CEB51E8}" srcOrd="0" destOrd="0" presId="urn:microsoft.com/office/officeart/2005/8/layout/vList5"/>
    <dgm:cxn modelId="{89754B2F-40B7-4A1F-B58D-C6D366CF7999}" type="presParOf" srcId="{9262C246-75C8-4243-8C12-FA1455D87AF1}" destId="{79897E08-E16B-4154-B768-47ECEFEFE092}" srcOrd="1" destOrd="0" presId="urn:microsoft.com/office/officeart/2005/8/layout/vList5"/>
    <dgm:cxn modelId="{4E1BC19D-1AD2-4EC5-AB15-D8D645517290}" type="presParOf" srcId="{9262C246-75C8-4243-8C12-FA1455D87AF1}" destId="{AB9F49C4-A3D5-4E3C-ADEB-EE01320FCE52}" srcOrd="2" destOrd="0" presId="urn:microsoft.com/office/officeart/2005/8/layout/vList5"/>
    <dgm:cxn modelId="{D1B43685-6FA3-4176-8AC2-CF7F3F960C25}" type="presParOf" srcId="{AB9F49C4-A3D5-4E3C-ADEB-EE01320FCE52}" destId="{E7A9BF11-175D-439D-BE87-EB4928B82499}" srcOrd="0" destOrd="0" presId="urn:microsoft.com/office/officeart/2005/8/layout/vList5"/>
    <dgm:cxn modelId="{68F932D4-9BE5-4907-B602-D985B5615840}" type="presParOf" srcId="{9262C246-75C8-4243-8C12-FA1455D87AF1}" destId="{9437D56E-367C-4AB4-B100-E9417234E94D}" srcOrd="3" destOrd="0" presId="urn:microsoft.com/office/officeart/2005/8/layout/vList5"/>
    <dgm:cxn modelId="{A339505F-CF0D-4545-BCDF-0C4FC33A4393}" type="presParOf" srcId="{9262C246-75C8-4243-8C12-FA1455D87AF1}" destId="{94ED84D5-4FAB-43D9-BD82-7E5E363A5556}" srcOrd="4" destOrd="0" presId="urn:microsoft.com/office/officeart/2005/8/layout/vList5"/>
    <dgm:cxn modelId="{24E7F353-14FE-4C5F-AAD5-C062FD863C69}" type="presParOf" srcId="{94ED84D5-4FAB-43D9-BD82-7E5E363A5556}" destId="{8A50DFC8-19A0-4813-86F0-2AC7700008E6}" srcOrd="0" destOrd="0" presId="urn:microsoft.com/office/officeart/2005/8/layout/vList5"/>
    <dgm:cxn modelId="{E71F409F-1355-480B-AEE3-33D16DE8FFF8}" type="presParOf" srcId="{9262C246-75C8-4243-8C12-FA1455D87AF1}" destId="{7B96AA26-9688-4AD8-B7D2-EBE9C854D4CF}" srcOrd="5" destOrd="0" presId="urn:microsoft.com/office/officeart/2005/8/layout/vList5"/>
    <dgm:cxn modelId="{DE0D7AAD-1692-4B3F-BF80-4B12E26C0D0F}" type="presParOf" srcId="{9262C246-75C8-4243-8C12-FA1455D87AF1}" destId="{C0C2A7CB-27CD-4B86-B6E3-633E942C4EF9}" srcOrd="6" destOrd="0" presId="urn:microsoft.com/office/officeart/2005/8/layout/vList5"/>
    <dgm:cxn modelId="{F512EE15-0814-401C-B167-C24F50A8DFEA}" type="presParOf" srcId="{C0C2A7CB-27CD-4B86-B6E3-633E942C4EF9}" destId="{6191438C-7C66-4B43-9CD7-2B5A3D4420CD}" srcOrd="0" destOrd="0" presId="urn:microsoft.com/office/officeart/2005/8/layout/vList5"/>
    <dgm:cxn modelId="{3710068F-1CAF-4E25-8D49-51C2B22FCC34}" type="presParOf" srcId="{9262C246-75C8-4243-8C12-FA1455D87AF1}" destId="{B05B6FCB-782E-41A2-A6E1-85DC216F1CFE}" srcOrd="7" destOrd="0" presId="urn:microsoft.com/office/officeart/2005/8/layout/vList5"/>
    <dgm:cxn modelId="{B13458B3-B930-421E-BBD6-DFFF190303D1}" type="presParOf" srcId="{9262C246-75C8-4243-8C12-FA1455D87AF1}" destId="{9A8E0C00-EBAC-4A86-8907-BFB5B6F2EEE0}" srcOrd="8" destOrd="0" presId="urn:microsoft.com/office/officeart/2005/8/layout/vList5"/>
    <dgm:cxn modelId="{33FD17BA-63A5-438F-90AE-0FA284E60D15}" type="presParOf" srcId="{9A8E0C00-EBAC-4A86-8907-BFB5B6F2EEE0}" destId="{CE6EBDBC-196C-4A5C-B2A8-1BBEDD59A258}" srcOrd="0" destOrd="0" presId="urn:microsoft.com/office/officeart/2005/8/layout/vList5"/>
    <dgm:cxn modelId="{3499DC10-0EEB-4F5C-B9BF-EE973054CF57}" type="presParOf" srcId="{9262C246-75C8-4243-8C12-FA1455D87AF1}" destId="{B9FB5901-B04F-47C7-A0B2-A1CB01AC91F4}" srcOrd="9" destOrd="0" presId="urn:microsoft.com/office/officeart/2005/8/layout/vList5"/>
    <dgm:cxn modelId="{5AF041EE-6667-4F54-BEFC-D6FD8733960F}" type="presParOf" srcId="{9262C246-75C8-4243-8C12-FA1455D87AF1}" destId="{911C9E0F-DD69-484A-999D-A0C84D864228}" srcOrd="10" destOrd="0" presId="urn:microsoft.com/office/officeart/2005/8/layout/vList5"/>
    <dgm:cxn modelId="{6D249519-2A0D-434C-AF54-2B2AF1A061F9}" type="presParOf" srcId="{911C9E0F-DD69-484A-999D-A0C84D864228}" destId="{CD8C718B-33A4-4B4D-8AC5-80E582B50EB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C7ABFD-9C1C-4143-969C-D5DA2C7D29AA}"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7993CD5F-091C-4856-808F-09CB2BC53FE7}">
      <dgm:prSet/>
      <dgm:spPr/>
      <dgm:t>
        <a:bodyPr/>
        <a:lstStyle/>
        <a:p>
          <a:r>
            <a:rPr lang="en-US" b="1" i="0"/>
            <a:t>Greeting </a:t>
          </a:r>
          <a:r>
            <a:rPr lang="en-US" b="0" i="0"/>
            <a:t>- Students greet each other by name, often including handshaking, singing, movement, and other activities, dependent on time.</a:t>
          </a:r>
          <a:endParaRPr lang="en-US"/>
        </a:p>
      </dgm:t>
    </dgm:pt>
    <dgm:pt modelId="{B3A89042-CBAE-4967-B6C8-331F07E8E63D}" type="parTrans" cxnId="{1BD51809-95E5-4A16-B5D2-FFA7CDB2E450}">
      <dgm:prSet/>
      <dgm:spPr/>
      <dgm:t>
        <a:bodyPr/>
        <a:lstStyle/>
        <a:p>
          <a:endParaRPr lang="en-US"/>
        </a:p>
      </dgm:t>
    </dgm:pt>
    <dgm:pt modelId="{94ECCA48-D9A4-4B4A-A7CC-3FDA861368F1}" type="sibTrans" cxnId="{1BD51809-95E5-4A16-B5D2-FFA7CDB2E450}">
      <dgm:prSet/>
      <dgm:spPr/>
      <dgm:t>
        <a:bodyPr/>
        <a:lstStyle/>
        <a:p>
          <a:endParaRPr lang="en-US"/>
        </a:p>
      </dgm:t>
    </dgm:pt>
    <dgm:pt modelId="{242DF5E2-858E-477D-A2A7-E58E9B38800F}">
      <dgm:prSet/>
      <dgm:spPr/>
      <dgm:t>
        <a:bodyPr/>
        <a:lstStyle/>
        <a:p>
          <a:r>
            <a:rPr lang="en-US" b="1" i="0"/>
            <a:t>Sharing</a:t>
          </a:r>
          <a:r>
            <a:rPr lang="en-US" b="0" i="0"/>
            <a:t> - Students share some teacher-directed information about themselves and respond to each other, articulating their thoughts, feelings, and ideas positively.</a:t>
          </a:r>
          <a:endParaRPr lang="en-US"/>
        </a:p>
      </dgm:t>
    </dgm:pt>
    <dgm:pt modelId="{32315098-DE1F-4534-8842-5208C9BE76C0}" type="parTrans" cxnId="{A22DBA2B-F1C0-433E-913E-991C74C35654}">
      <dgm:prSet/>
      <dgm:spPr/>
      <dgm:t>
        <a:bodyPr/>
        <a:lstStyle/>
        <a:p>
          <a:endParaRPr lang="en-US"/>
        </a:p>
      </dgm:t>
    </dgm:pt>
    <dgm:pt modelId="{2018C062-AEF1-4237-8D3D-FB350C5279B2}" type="sibTrans" cxnId="{A22DBA2B-F1C0-433E-913E-991C74C35654}">
      <dgm:prSet/>
      <dgm:spPr/>
      <dgm:t>
        <a:bodyPr/>
        <a:lstStyle/>
        <a:p>
          <a:endParaRPr lang="en-US"/>
        </a:p>
      </dgm:t>
    </dgm:pt>
    <dgm:pt modelId="{A3EEBFC2-44AE-4B2F-BF9B-213E21CF0190}">
      <dgm:prSet/>
      <dgm:spPr/>
      <dgm:t>
        <a:bodyPr/>
        <a:lstStyle/>
        <a:p>
          <a:r>
            <a:rPr lang="en-US" b="1" i="0"/>
            <a:t>Group Activity</a:t>
          </a:r>
          <a:r>
            <a:rPr lang="en-US" b="0" i="0"/>
            <a:t> - The whole class does a short, inclusive activity together, reinforcing learning and building class cohesion through active participation.</a:t>
          </a:r>
          <a:endParaRPr lang="en-US"/>
        </a:p>
      </dgm:t>
    </dgm:pt>
    <dgm:pt modelId="{9DB86237-16D3-4924-9411-34F6C12FBC62}" type="parTrans" cxnId="{0CE9567A-B470-485F-A801-FEB703DCD3FA}">
      <dgm:prSet/>
      <dgm:spPr/>
      <dgm:t>
        <a:bodyPr/>
        <a:lstStyle/>
        <a:p>
          <a:endParaRPr lang="en-US"/>
        </a:p>
      </dgm:t>
    </dgm:pt>
    <dgm:pt modelId="{E38E84E4-AB5D-4CD6-B347-205AF40D09E4}" type="sibTrans" cxnId="{0CE9567A-B470-485F-A801-FEB703DCD3FA}">
      <dgm:prSet/>
      <dgm:spPr/>
      <dgm:t>
        <a:bodyPr/>
        <a:lstStyle/>
        <a:p>
          <a:endParaRPr lang="en-US"/>
        </a:p>
      </dgm:t>
    </dgm:pt>
    <dgm:pt modelId="{F9FA1F68-7ACF-4B19-AA89-847E713CDB39}">
      <dgm:prSet/>
      <dgm:spPr/>
      <dgm:t>
        <a:bodyPr/>
        <a:lstStyle/>
        <a:p>
          <a:r>
            <a:rPr lang="en-US" b="1" i="0"/>
            <a:t>Morning Message</a:t>
          </a:r>
          <a:r>
            <a:rPr lang="en-US" b="0" i="0"/>
            <a:t> - Students practice academic skills and warm up for the day ahead by reading and discussing a daily note to the class posted by the teacher.</a:t>
          </a:r>
          <a:endParaRPr lang="en-US"/>
        </a:p>
      </dgm:t>
    </dgm:pt>
    <dgm:pt modelId="{452978A5-C306-414C-81A3-FCDD30D5A575}" type="parTrans" cxnId="{39D284D0-0CD0-4D01-89FD-0BF2CC38F521}">
      <dgm:prSet/>
      <dgm:spPr/>
      <dgm:t>
        <a:bodyPr/>
        <a:lstStyle/>
        <a:p>
          <a:endParaRPr lang="en-US"/>
        </a:p>
      </dgm:t>
    </dgm:pt>
    <dgm:pt modelId="{38F58B7A-C9EE-4ADD-9703-DF3420355A6B}" type="sibTrans" cxnId="{39D284D0-0CD0-4D01-89FD-0BF2CC38F521}">
      <dgm:prSet/>
      <dgm:spPr/>
      <dgm:t>
        <a:bodyPr/>
        <a:lstStyle/>
        <a:p>
          <a:endParaRPr lang="en-US"/>
        </a:p>
      </dgm:t>
    </dgm:pt>
    <dgm:pt modelId="{76725E1E-812E-43B7-ABB3-9E69588D4318}" type="pres">
      <dgm:prSet presAssocID="{EBC7ABFD-9C1C-4143-969C-D5DA2C7D29AA}" presName="outerComposite" presStyleCnt="0">
        <dgm:presLayoutVars>
          <dgm:chMax val="5"/>
          <dgm:dir/>
          <dgm:resizeHandles val="exact"/>
        </dgm:presLayoutVars>
      </dgm:prSet>
      <dgm:spPr/>
    </dgm:pt>
    <dgm:pt modelId="{B3D5BDB2-CD65-4594-946A-36A085237B10}" type="pres">
      <dgm:prSet presAssocID="{EBC7ABFD-9C1C-4143-969C-D5DA2C7D29AA}" presName="dummyMaxCanvas" presStyleCnt="0">
        <dgm:presLayoutVars/>
      </dgm:prSet>
      <dgm:spPr/>
    </dgm:pt>
    <dgm:pt modelId="{4DA70DC1-AE4D-4739-822F-9F12C683E9F4}" type="pres">
      <dgm:prSet presAssocID="{EBC7ABFD-9C1C-4143-969C-D5DA2C7D29AA}" presName="FourNodes_1" presStyleLbl="node1" presStyleIdx="0" presStyleCnt="4">
        <dgm:presLayoutVars>
          <dgm:bulletEnabled val="1"/>
        </dgm:presLayoutVars>
      </dgm:prSet>
      <dgm:spPr/>
    </dgm:pt>
    <dgm:pt modelId="{E543C1A7-B392-4C01-8E31-47D6C87F134A}" type="pres">
      <dgm:prSet presAssocID="{EBC7ABFD-9C1C-4143-969C-D5DA2C7D29AA}" presName="FourNodes_2" presStyleLbl="node1" presStyleIdx="1" presStyleCnt="4">
        <dgm:presLayoutVars>
          <dgm:bulletEnabled val="1"/>
        </dgm:presLayoutVars>
      </dgm:prSet>
      <dgm:spPr/>
    </dgm:pt>
    <dgm:pt modelId="{F90E47CA-8436-4AD4-9AF2-0F19751CDF10}" type="pres">
      <dgm:prSet presAssocID="{EBC7ABFD-9C1C-4143-969C-D5DA2C7D29AA}" presName="FourNodes_3" presStyleLbl="node1" presStyleIdx="2" presStyleCnt="4">
        <dgm:presLayoutVars>
          <dgm:bulletEnabled val="1"/>
        </dgm:presLayoutVars>
      </dgm:prSet>
      <dgm:spPr/>
    </dgm:pt>
    <dgm:pt modelId="{3EEEA3A6-E2B0-4867-A11A-B00BEE55DAD4}" type="pres">
      <dgm:prSet presAssocID="{EBC7ABFD-9C1C-4143-969C-D5DA2C7D29AA}" presName="FourNodes_4" presStyleLbl="node1" presStyleIdx="3" presStyleCnt="4">
        <dgm:presLayoutVars>
          <dgm:bulletEnabled val="1"/>
        </dgm:presLayoutVars>
      </dgm:prSet>
      <dgm:spPr/>
    </dgm:pt>
    <dgm:pt modelId="{AD52C3E5-D7C9-43A6-8636-24EA0496986E}" type="pres">
      <dgm:prSet presAssocID="{EBC7ABFD-9C1C-4143-969C-D5DA2C7D29AA}" presName="FourConn_1-2" presStyleLbl="fgAccFollowNode1" presStyleIdx="0" presStyleCnt="3">
        <dgm:presLayoutVars>
          <dgm:bulletEnabled val="1"/>
        </dgm:presLayoutVars>
      </dgm:prSet>
      <dgm:spPr/>
    </dgm:pt>
    <dgm:pt modelId="{094675C4-93E8-4512-B981-A2574EADC0A6}" type="pres">
      <dgm:prSet presAssocID="{EBC7ABFD-9C1C-4143-969C-D5DA2C7D29AA}" presName="FourConn_2-3" presStyleLbl="fgAccFollowNode1" presStyleIdx="1" presStyleCnt="3">
        <dgm:presLayoutVars>
          <dgm:bulletEnabled val="1"/>
        </dgm:presLayoutVars>
      </dgm:prSet>
      <dgm:spPr/>
    </dgm:pt>
    <dgm:pt modelId="{1F7FC461-49E3-457E-A8B7-AAD3C0F89B85}" type="pres">
      <dgm:prSet presAssocID="{EBC7ABFD-9C1C-4143-969C-D5DA2C7D29AA}" presName="FourConn_3-4" presStyleLbl="fgAccFollowNode1" presStyleIdx="2" presStyleCnt="3">
        <dgm:presLayoutVars>
          <dgm:bulletEnabled val="1"/>
        </dgm:presLayoutVars>
      </dgm:prSet>
      <dgm:spPr/>
    </dgm:pt>
    <dgm:pt modelId="{8A99E992-4642-4A82-9AE2-E93CD65B2AC7}" type="pres">
      <dgm:prSet presAssocID="{EBC7ABFD-9C1C-4143-969C-D5DA2C7D29AA}" presName="FourNodes_1_text" presStyleLbl="node1" presStyleIdx="3" presStyleCnt="4">
        <dgm:presLayoutVars>
          <dgm:bulletEnabled val="1"/>
        </dgm:presLayoutVars>
      </dgm:prSet>
      <dgm:spPr/>
    </dgm:pt>
    <dgm:pt modelId="{4BE0DA0A-695D-484D-8F20-46F6A15EEAC1}" type="pres">
      <dgm:prSet presAssocID="{EBC7ABFD-9C1C-4143-969C-D5DA2C7D29AA}" presName="FourNodes_2_text" presStyleLbl="node1" presStyleIdx="3" presStyleCnt="4">
        <dgm:presLayoutVars>
          <dgm:bulletEnabled val="1"/>
        </dgm:presLayoutVars>
      </dgm:prSet>
      <dgm:spPr/>
    </dgm:pt>
    <dgm:pt modelId="{3DBECE19-539A-4268-B42F-1B9A2FC38B58}" type="pres">
      <dgm:prSet presAssocID="{EBC7ABFD-9C1C-4143-969C-D5DA2C7D29AA}" presName="FourNodes_3_text" presStyleLbl="node1" presStyleIdx="3" presStyleCnt="4">
        <dgm:presLayoutVars>
          <dgm:bulletEnabled val="1"/>
        </dgm:presLayoutVars>
      </dgm:prSet>
      <dgm:spPr/>
    </dgm:pt>
    <dgm:pt modelId="{41F4CC32-DCD0-4B8B-A9CE-B8AA8381DF0F}" type="pres">
      <dgm:prSet presAssocID="{EBC7ABFD-9C1C-4143-969C-D5DA2C7D29AA}" presName="FourNodes_4_text" presStyleLbl="node1" presStyleIdx="3" presStyleCnt="4">
        <dgm:presLayoutVars>
          <dgm:bulletEnabled val="1"/>
        </dgm:presLayoutVars>
      </dgm:prSet>
      <dgm:spPr/>
    </dgm:pt>
  </dgm:ptLst>
  <dgm:cxnLst>
    <dgm:cxn modelId="{1BD51809-95E5-4A16-B5D2-FFA7CDB2E450}" srcId="{EBC7ABFD-9C1C-4143-969C-D5DA2C7D29AA}" destId="{7993CD5F-091C-4856-808F-09CB2BC53FE7}" srcOrd="0" destOrd="0" parTransId="{B3A89042-CBAE-4967-B6C8-331F07E8E63D}" sibTransId="{94ECCA48-D9A4-4B4A-A7CC-3FDA861368F1}"/>
    <dgm:cxn modelId="{554F6311-D263-453D-A7D4-093CED271172}" type="presOf" srcId="{94ECCA48-D9A4-4B4A-A7CC-3FDA861368F1}" destId="{AD52C3E5-D7C9-43A6-8636-24EA0496986E}" srcOrd="0" destOrd="0" presId="urn:microsoft.com/office/officeart/2005/8/layout/vProcess5"/>
    <dgm:cxn modelId="{A22DBA2B-F1C0-433E-913E-991C74C35654}" srcId="{EBC7ABFD-9C1C-4143-969C-D5DA2C7D29AA}" destId="{242DF5E2-858E-477D-A2A7-E58E9B38800F}" srcOrd="1" destOrd="0" parTransId="{32315098-DE1F-4534-8842-5208C9BE76C0}" sibTransId="{2018C062-AEF1-4237-8D3D-FB350C5279B2}"/>
    <dgm:cxn modelId="{CEA9C42F-131D-4AFC-A34A-363A39477BCD}" type="presOf" srcId="{242DF5E2-858E-477D-A2A7-E58E9B38800F}" destId="{4BE0DA0A-695D-484D-8F20-46F6A15EEAC1}" srcOrd="1" destOrd="0" presId="urn:microsoft.com/office/officeart/2005/8/layout/vProcess5"/>
    <dgm:cxn modelId="{240A7733-1847-4D76-A1C9-AE67A0D8636C}" type="presOf" srcId="{F9FA1F68-7ACF-4B19-AA89-847E713CDB39}" destId="{41F4CC32-DCD0-4B8B-A9CE-B8AA8381DF0F}" srcOrd="1" destOrd="0" presId="urn:microsoft.com/office/officeart/2005/8/layout/vProcess5"/>
    <dgm:cxn modelId="{481FF05F-AE2E-44AF-9F00-E58A3BC051C9}" type="presOf" srcId="{F9FA1F68-7ACF-4B19-AA89-847E713CDB39}" destId="{3EEEA3A6-E2B0-4867-A11A-B00BEE55DAD4}" srcOrd="0" destOrd="0" presId="urn:microsoft.com/office/officeart/2005/8/layout/vProcess5"/>
    <dgm:cxn modelId="{7CD09768-CB1D-4792-9E85-97A09A2EAE06}" type="presOf" srcId="{A3EEBFC2-44AE-4B2F-BF9B-213E21CF0190}" destId="{3DBECE19-539A-4268-B42F-1B9A2FC38B58}" srcOrd="1" destOrd="0" presId="urn:microsoft.com/office/officeart/2005/8/layout/vProcess5"/>
    <dgm:cxn modelId="{16193250-38D9-45C6-BBE8-22F9BA5FC1E8}" type="presOf" srcId="{EBC7ABFD-9C1C-4143-969C-D5DA2C7D29AA}" destId="{76725E1E-812E-43B7-ABB3-9E69588D4318}" srcOrd="0" destOrd="0" presId="urn:microsoft.com/office/officeart/2005/8/layout/vProcess5"/>
    <dgm:cxn modelId="{96578753-04E8-412A-94F0-EC00939839CF}" type="presOf" srcId="{7993CD5F-091C-4856-808F-09CB2BC53FE7}" destId="{8A99E992-4642-4A82-9AE2-E93CD65B2AC7}" srcOrd="1" destOrd="0" presId="urn:microsoft.com/office/officeart/2005/8/layout/vProcess5"/>
    <dgm:cxn modelId="{0CE9567A-B470-485F-A801-FEB703DCD3FA}" srcId="{EBC7ABFD-9C1C-4143-969C-D5DA2C7D29AA}" destId="{A3EEBFC2-44AE-4B2F-BF9B-213E21CF0190}" srcOrd="2" destOrd="0" parTransId="{9DB86237-16D3-4924-9411-34F6C12FBC62}" sibTransId="{E38E84E4-AB5D-4CD6-B347-205AF40D09E4}"/>
    <dgm:cxn modelId="{EEF89388-E438-406A-9184-004D2E701FEA}" type="presOf" srcId="{242DF5E2-858E-477D-A2A7-E58E9B38800F}" destId="{E543C1A7-B392-4C01-8E31-47D6C87F134A}" srcOrd="0" destOrd="0" presId="urn:microsoft.com/office/officeart/2005/8/layout/vProcess5"/>
    <dgm:cxn modelId="{D5F34C97-B278-49B9-89D0-6ECF2274206E}" type="presOf" srcId="{E38E84E4-AB5D-4CD6-B347-205AF40D09E4}" destId="{1F7FC461-49E3-457E-A8B7-AAD3C0F89B85}" srcOrd="0" destOrd="0" presId="urn:microsoft.com/office/officeart/2005/8/layout/vProcess5"/>
    <dgm:cxn modelId="{39D284D0-0CD0-4D01-89FD-0BF2CC38F521}" srcId="{EBC7ABFD-9C1C-4143-969C-D5DA2C7D29AA}" destId="{F9FA1F68-7ACF-4B19-AA89-847E713CDB39}" srcOrd="3" destOrd="0" parTransId="{452978A5-C306-414C-81A3-FCDD30D5A575}" sibTransId="{38F58B7A-C9EE-4ADD-9703-DF3420355A6B}"/>
    <dgm:cxn modelId="{C66C0CDF-CB41-4696-B51C-6BC659A1CDCC}" type="presOf" srcId="{2018C062-AEF1-4237-8D3D-FB350C5279B2}" destId="{094675C4-93E8-4512-B981-A2574EADC0A6}" srcOrd="0" destOrd="0" presId="urn:microsoft.com/office/officeart/2005/8/layout/vProcess5"/>
    <dgm:cxn modelId="{E19266F1-A051-4A48-B6A5-2F450C9BF994}" type="presOf" srcId="{7993CD5F-091C-4856-808F-09CB2BC53FE7}" destId="{4DA70DC1-AE4D-4739-822F-9F12C683E9F4}" srcOrd="0" destOrd="0" presId="urn:microsoft.com/office/officeart/2005/8/layout/vProcess5"/>
    <dgm:cxn modelId="{C0E4B1F8-BF8D-4440-8CA5-D041000ECC87}" type="presOf" srcId="{A3EEBFC2-44AE-4B2F-BF9B-213E21CF0190}" destId="{F90E47CA-8436-4AD4-9AF2-0F19751CDF10}" srcOrd="0" destOrd="0" presId="urn:microsoft.com/office/officeart/2005/8/layout/vProcess5"/>
    <dgm:cxn modelId="{6B344C8F-1359-47B5-ADE0-DEF9FA28C99D}" type="presParOf" srcId="{76725E1E-812E-43B7-ABB3-9E69588D4318}" destId="{B3D5BDB2-CD65-4594-946A-36A085237B10}" srcOrd="0" destOrd="0" presId="urn:microsoft.com/office/officeart/2005/8/layout/vProcess5"/>
    <dgm:cxn modelId="{874750B7-080B-4C58-A202-6D96F018F812}" type="presParOf" srcId="{76725E1E-812E-43B7-ABB3-9E69588D4318}" destId="{4DA70DC1-AE4D-4739-822F-9F12C683E9F4}" srcOrd="1" destOrd="0" presId="urn:microsoft.com/office/officeart/2005/8/layout/vProcess5"/>
    <dgm:cxn modelId="{820F8DC1-8C6A-408D-8A51-3ADEC73094C9}" type="presParOf" srcId="{76725E1E-812E-43B7-ABB3-9E69588D4318}" destId="{E543C1A7-B392-4C01-8E31-47D6C87F134A}" srcOrd="2" destOrd="0" presId="urn:microsoft.com/office/officeart/2005/8/layout/vProcess5"/>
    <dgm:cxn modelId="{1EFF6603-AB08-48BE-A2CA-DE3255C891D8}" type="presParOf" srcId="{76725E1E-812E-43B7-ABB3-9E69588D4318}" destId="{F90E47CA-8436-4AD4-9AF2-0F19751CDF10}" srcOrd="3" destOrd="0" presId="urn:microsoft.com/office/officeart/2005/8/layout/vProcess5"/>
    <dgm:cxn modelId="{59C5BC6B-91F1-419B-B1BB-C3C9D7B87966}" type="presParOf" srcId="{76725E1E-812E-43B7-ABB3-9E69588D4318}" destId="{3EEEA3A6-E2B0-4867-A11A-B00BEE55DAD4}" srcOrd="4" destOrd="0" presId="urn:microsoft.com/office/officeart/2005/8/layout/vProcess5"/>
    <dgm:cxn modelId="{56495D84-5170-4D7D-86F7-5F0FE182691F}" type="presParOf" srcId="{76725E1E-812E-43B7-ABB3-9E69588D4318}" destId="{AD52C3E5-D7C9-43A6-8636-24EA0496986E}" srcOrd="5" destOrd="0" presId="urn:microsoft.com/office/officeart/2005/8/layout/vProcess5"/>
    <dgm:cxn modelId="{B6627951-8589-4CA2-B9EF-7CAA56943D55}" type="presParOf" srcId="{76725E1E-812E-43B7-ABB3-9E69588D4318}" destId="{094675C4-93E8-4512-B981-A2574EADC0A6}" srcOrd="6" destOrd="0" presId="urn:microsoft.com/office/officeart/2005/8/layout/vProcess5"/>
    <dgm:cxn modelId="{1293D359-602A-4232-B53F-45F9570F0943}" type="presParOf" srcId="{76725E1E-812E-43B7-ABB3-9E69588D4318}" destId="{1F7FC461-49E3-457E-A8B7-AAD3C0F89B85}" srcOrd="7" destOrd="0" presId="urn:microsoft.com/office/officeart/2005/8/layout/vProcess5"/>
    <dgm:cxn modelId="{603D702A-EB86-4D45-A20D-853147E7D35F}" type="presParOf" srcId="{76725E1E-812E-43B7-ABB3-9E69588D4318}" destId="{8A99E992-4642-4A82-9AE2-E93CD65B2AC7}" srcOrd="8" destOrd="0" presId="urn:microsoft.com/office/officeart/2005/8/layout/vProcess5"/>
    <dgm:cxn modelId="{BFDA056B-1DEF-4977-AC98-A0DF5DEF7DD6}" type="presParOf" srcId="{76725E1E-812E-43B7-ABB3-9E69588D4318}" destId="{4BE0DA0A-695D-484D-8F20-46F6A15EEAC1}" srcOrd="9" destOrd="0" presId="urn:microsoft.com/office/officeart/2005/8/layout/vProcess5"/>
    <dgm:cxn modelId="{F2376D3A-51F0-434D-87DB-86998A52BF78}" type="presParOf" srcId="{76725E1E-812E-43B7-ABB3-9E69588D4318}" destId="{3DBECE19-539A-4268-B42F-1B9A2FC38B58}" srcOrd="10" destOrd="0" presId="urn:microsoft.com/office/officeart/2005/8/layout/vProcess5"/>
    <dgm:cxn modelId="{57F3B008-C3B5-4B31-8FB1-5961F9D7B0BD}" type="presParOf" srcId="{76725E1E-812E-43B7-ABB3-9E69588D4318}" destId="{41F4CC32-DCD0-4B8B-A9CE-B8AA8381DF0F}"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18155-72DC-4DE3-A4E9-B1765FC563CC}">
      <dsp:nvSpPr>
        <dsp:cNvPr id="0" name=""/>
        <dsp:cNvSpPr/>
      </dsp:nvSpPr>
      <dsp:spPr>
        <a:xfrm>
          <a:off x="61613" y="1567"/>
          <a:ext cx="3482246" cy="208934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i="0" kern="1200" dirty="0"/>
            <a:t>Self-awareness</a:t>
          </a:r>
        </a:p>
        <a:p>
          <a:pPr marL="0" lvl="0" indent="0" algn="ctr" defTabSz="666750">
            <a:lnSpc>
              <a:spcPct val="90000"/>
            </a:lnSpc>
            <a:spcBef>
              <a:spcPct val="0"/>
            </a:spcBef>
            <a:spcAft>
              <a:spcPct val="35000"/>
            </a:spcAft>
            <a:buNone/>
          </a:pPr>
          <a:r>
            <a:rPr lang="en-US" sz="1500" b="0" i="0" kern="1200" dirty="0"/>
            <a:t>The ability to accurately recognize one’s emotions and thoughts and their influence on behavior. This includes accurately assessing one’s strengths and limitations and possessing a well-grounded sense of confidence and optimism.</a:t>
          </a:r>
          <a:endParaRPr lang="en-US" sz="1500" kern="1200" dirty="0"/>
        </a:p>
      </dsp:txBody>
      <dsp:txXfrm>
        <a:off x="61613" y="1567"/>
        <a:ext cx="3482246" cy="2089347"/>
      </dsp:txXfrm>
    </dsp:sp>
    <dsp:sp modelId="{697A6E36-B351-48E8-AC4F-F0785DFA1139}">
      <dsp:nvSpPr>
        <dsp:cNvPr id="0" name=""/>
        <dsp:cNvSpPr/>
      </dsp:nvSpPr>
      <dsp:spPr>
        <a:xfrm>
          <a:off x="3892083" y="1567"/>
          <a:ext cx="3482246" cy="2089347"/>
        </a:xfrm>
        <a:prstGeom prst="rect">
          <a:avLst/>
        </a:prstGeom>
        <a:solidFill>
          <a:schemeClr val="accent2">
            <a:hueOff val="1183910"/>
            <a:satOff val="6177"/>
            <a:lumOff val="-176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i="0" kern="1200" dirty="0"/>
            <a:t>Self-management</a:t>
          </a:r>
        </a:p>
        <a:p>
          <a:pPr marL="0" lvl="0" indent="0" algn="ctr" defTabSz="666750">
            <a:lnSpc>
              <a:spcPct val="90000"/>
            </a:lnSpc>
            <a:spcBef>
              <a:spcPct val="0"/>
            </a:spcBef>
            <a:spcAft>
              <a:spcPct val="35000"/>
            </a:spcAft>
            <a:buNone/>
          </a:pPr>
          <a:r>
            <a:rPr lang="en-US" sz="1500" b="0" i="0" kern="1200" dirty="0"/>
            <a:t>The ability to regulate one’s emotions, thoughts, and behaviors effectively in different situations. This includes managing stress, controlling impulses, motivating oneself, and setting and working toward achieving personal and academic goals.</a:t>
          </a:r>
          <a:endParaRPr lang="en-US" sz="1500" kern="1200" dirty="0"/>
        </a:p>
      </dsp:txBody>
      <dsp:txXfrm>
        <a:off x="3892083" y="1567"/>
        <a:ext cx="3482246" cy="2089347"/>
      </dsp:txXfrm>
    </dsp:sp>
    <dsp:sp modelId="{481132F9-E49B-4AB0-B7C7-81024492368A}">
      <dsp:nvSpPr>
        <dsp:cNvPr id="0" name=""/>
        <dsp:cNvSpPr/>
      </dsp:nvSpPr>
      <dsp:spPr>
        <a:xfrm>
          <a:off x="7722554" y="1567"/>
          <a:ext cx="3482246" cy="2089347"/>
        </a:xfrm>
        <a:prstGeom prst="rect">
          <a:avLst/>
        </a:prstGeom>
        <a:solidFill>
          <a:schemeClr val="accent2">
            <a:hueOff val="2367819"/>
            <a:satOff val="12354"/>
            <a:lumOff val="-352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i="0" kern="1200" dirty="0"/>
            <a:t>Social awareness</a:t>
          </a:r>
          <a:endParaRPr lang="en-US" sz="1500" b="0" i="0" kern="1200" dirty="0"/>
        </a:p>
        <a:p>
          <a:pPr marL="0" lvl="0" indent="0" algn="ctr" defTabSz="666750">
            <a:lnSpc>
              <a:spcPct val="90000"/>
            </a:lnSpc>
            <a:spcBef>
              <a:spcPct val="0"/>
            </a:spcBef>
            <a:spcAft>
              <a:spcPct val="35000"/>
            </a:spcAft>
            <a:buNone/>
          </a:pPr>
          <a:r>
            <a:rPr lang="en-US" sz="1500" b="0" i="0" kern="1200" dirty="0"/>
            <a:t>The ability to take the perspective of and empathize with others from diverse backgrounds and cultures, to understand social and ethical norms for behavior, and to recognize family, school, and community resources and supports.</a:t>
          </a:r>
          <a:endParaRPr lang="en-US" sz="1500" kern="1200" dirty="0"/>
        </a:p>
      </dsp:txBody>
      <dsp:txXfrm>
        <a:off x="7722554" y="1567"/>
        <a:ext cx="3482246" cy="2089347"/>
      </dsp:txXfrm>
    </dsp:sp>
    <dsp:sp modelId="{0BD0A46E-34C6-43B1-B29F-2BD812E5D0CC}">
      <dsp:nvSpPr>
        <dsp:cNvPr id="0" name=""/>
        <dsp:cNvSpPr/>
      </dsp:nvSpPr>
      <dsp:spPr>
        <a:xfrm>
          <a:off x="1976848" y="2439139"/>
          <a:ext cx="3482246" cy="2089347"/>
        </a:xfrm>
        <a:prstGeom prst="rect">
          <a:avLst/>
        </a:prstGeom>
        <a:solidFill>
          <a:schemeClr val="accent2">
            <a:hueOff val="3551729"/>
            <a:satOff val="18530"/>
            <a:lumOff val="-529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i="0" kern="1200" dirty="0"/>
            <a:t>Relationship skills</a:t>
          </a:r>
          <a:endParaRPr lang="en-US" sz="1500" b="0" i="0" kern="1200" dirty="0"/>
        </a:p>
        <a:p>
          <a:pPr marL="0" lvl="0" indent="0" algn="ctr" defTabSz="666750">
            <a:lnSpc>
              <a:spcPct val="90000"/>
            </a:lnSpc>
            <a:spcBef>
              <a:spcPct val="0"/>
            </a:spcBef>
            <a:spcAft>
              <a:spcPct val="35000"/>
            </a:spcAft>
            <a:buNone/>
          </a:pPr>
          <a:r>
            <a:rPr lang="en-US" sz="1500" b="0" i="0" kern="1200" dirty="0"/>
            <a:t>The ability to establish and maintain healthy and rewarding relationships with diverse individuals and groups. This includes communicating clearly, listening actively, cooperating, resisting inappropriate social pressure, negotiating conflict constructively, and seeking and offering help when needed.</a:t>
          </a:r>
          <a:endParaRPr lang="en-US" sz="1500" kern="1200" dirty="0"/>
        </a:p>
      </dsp:txBody>
      <dsp:txXfrm>
        <a:off x="1976848" y="2439139"/>
        <a:ext cx="3482246" cy="2089347"/>
      </dsp:txXfrm>
    </dsp:sp>
    <dsp:sp modelId="{66736ED8-10FB-4711-AE25-482828BC2A66}">
      <dsp:nvSpPr>
        <dsp:cNvPr id="0" name=""/>
        <dsp:cNvSpPr/>
      </dsp:nvSpPr>
      <dsp:spPr>
        <a:xfrm>
          <a:off x="5807319" y="2439139"/>
          <a:ext cx="3482246" cy="2089347"/>
        </a:xfrm>
        <a:prstGeom prst="rect">
          <a:avLst/>
        </a:prstGeom>
        <a:solidFill>
          <a:schemeClr val="accent2">
            <a:hueOff val="4735638"/>
            <a:satOff val="24707"/>
            <a:lumOff val="-705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i="0" kern="1200" dirty="0"/>
            <a:t>Responsible decision-making</a:t>
          </a:r>
        </a:p>
        <a:p>
          <a:pPr marL="0" lvl="0" indent="0" algn="ctr" defTabSz="666750">
            <a:lnSpc>
              <a:spcPct val="90000"/>
            </a:lnSpc>
            <a:spcBef>
              <a:spcPct val="0"/>
            </a:spcBef>
            <a:spcAft>
              <a:spcPct val="35000"/>
            </a:spcAft>
            <a:buNone/>
          </a:pPr>
          <a:r>
            <a:rPr lang="en-US" sz="1500" b="0" i="0" kern="1200" dirty="0"/>
            <a:t> The ability to make constructive and respectful choices about personal behavior and social interactions based on consideration of ethical standards, safety concerns, social norms, the realistic evaluation of consequences of various actions, and the well-being of self and others</a:t>
          </a:r>
          <a:endParaRPr lang="en-US" sz="1500" kern="1200" dirty="0"/>
        </a:p>
      </dsp:txBody>
      <dsp:txXfrm>
        <a:off x="5807319" y="2439139"/>
        <a:ext cx="3482246" cy="20893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D010C-8F77-46EA-B219-2A092CEB51E8}">
      <dsp:nvSpPr>
        <dsp:cNvPr id="0" name=""/>
        <dsp:cNvSpPr/>
      </dsp:nvSpPr>
      <dsp:spPr>
        <a:xfrm>
          <a:off x="3442709" y="1702"/>
          <a:ext cx="3873048" cy="99133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US" sz="1900" b="0" i="0" kern="1200"/>
            <a:t>Teaching social skills is as important as teaching academic content.</a:t>
          </a:r>
          <a:endParaRPr lang="en-US" sz="1900" kern="1200"/>
        </a:p>
      </dsp:txBody>
      <dsp:txXfrm>
        <a:off x="3491102" y="50095"/>
        <a:ext cx="3776262" cy="894550"/>
      </dsp:txXfrm>
    </dsp:sp>
    <dsp:sp modelId="{E7A9BF11-175D-439D-BE87-EB4928B82499}">
      <dsp:nvSpPr>
        <dsp:cNvPr id="0" name=""/>
        <dsp:cNvSpPr/>
      </dsp:nvSpPr>
      <dsp:spPr>
        <a:xfrm>
          <a:off x="3442709" y="1042606"/>
          <a:ext cx="3873048" cy="99133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US" sz="1900" b="1" i="1" kern="1200"/>
            <a:t>How</a:t>
          </a:r>
          <a:r>
            <a:rPr lang="en-US" sz="1900" b="0" i="0" kern="1200"/>
            <a:t> you teach is as important as </a:t>
          </a:r>
          <a:r>
            <a:rPr lang="en-US" sz="1900" b="1" i="1" kern="1200"/>
            <a:t>What</a:t>
          </a:r>
          <a:r>
            <a:rPr lang="en-US" sz="1900" b="0" i="0" kern="1200"/>
            <a:t> you teach.</a:t>
          </a:r>
          <a:endParaRPr lang="en-US" sz="1900" kern="1200"/>
        </a:p>
      </dsp:txBody>
      <dsp:txXfrm>
        <a:off x="3491102" y="1090999"/>
        <a:ext cx="3776262" cy="894550"/>
      </dsp:txXfrm>
    </dsp:sp>
    <dsp:sp modelId="{8A50DFC8-19A0-4813-86F0-2AC7700008E6}">
      <dsp:nvSpPr>
        <dsp:cNvPr id="0" name=""/>
        <dsp:cNvSpPr/>
      </dsp:nvSpPr>
      <dsp:spPr>
        <a:xfrm>
          <a:off x="3442709" y="2083509"/>
          <a:ext cx="3873048" cy="99133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US" sz="1900" b="0" i="0" kern="1200"/>
            <a:t>Great learning takes place when kids interact </a:t>
          </a:r>
          <a:r>
            <a:rPr lang="en-US" sz="1900" b="1" i="1" kern="1200"/>
            <a:t>with each other.</a:t>
          </a:r>
          <a:endParaRPr lang="en-US" sz="1900" kern="1200"/>
        </a:p>
      </dsp:txBody>
      <dsp:txXfrm>
        <a:off x="3491102" y="2131902"/>
        <a:ext cx="3776262" cy="894550"/>
      </dsp:txXfrm>
    </dsp:sp>
    <dsp:sp modelId="{6191438C-7C66-4B43-9CD7-2B5A3D4420CD}">
      <dsp:nvSpPr>
        <dsp:cNvPr id="0" name=""/>
        <dsp:cNvSpPr/>
      </dsp:nvSpPr>
      <dsp:spPr>
        <a:xfrm>
          <a:off x="3442709" y="3124412"/>
          <a:ext cx="3873048" cy="99133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US" sz="1900" b="0" i="0" kern="1200"/>
            <a:t>Teacher teamwork is key.</a:t>
          </a:r>
          <a:endParaRPr lang="en-US" sz="1900" kern="1200"/>
        </a:p>
      </dsp:txBody>
      <dsp:txXfrm>
        <a:off x="3491102" y="3172805"/>
        <a:ext cx="3776262" cy="894550"/>
      </dsp:txXfrm>
    </dsp:sp>
    <dsp:sp modelId="{CE6EBDBC-196C-4A5C-B2A8-1BBEDD59A258}">
      <dsp:nvSpPr>
        <dsp:cNvPr id="0" name=""/>
        <dsp:cNvSpPr/>
      </dsp:nvSpPr>
      <dsp:spPr>
        <a:xfrm>
          <a:off x="3442709" y="4165316"/>
          <a:ext cx="3873048" cy="991336"/>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US" sz="1900" b="0" i="0" kern="1200"/>
            <a:t>Connect before you correct.</a:t>
          </a:r>
          <a:endParaRPr lang="en-US" sz="1900" kern="1200"/>
        </a:p>
      </dsp:txBody>
      <dsp:txXfrm>
        <a:off x="3491102" y="4213709"/>
        <a:ext cx="3776262" cy="894550"/>
      </dsp:txXfrm>
    </dsp:sp>
    <dsp:sp modelId="{CD8C718B-33A4-4B4D-8AC5-80E582B50EBF}">
      <dsp:nvSpPr>
        <dsp:cNvPr id="0" name=""/>
        <dsp:cNvSpPr/>
      </dsp:nvSpPr>
      <dsp:spPr>
        <a:xfrm>
          <a:off x="3442709" y="5206219"/>
          <a:ext cx="3873048" cy="99133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US" sz="1900" b="0" i="0" kern="1200"/>
            <a:t>Use parents as the valuable tool they are.</a:t>
          </a:r>
          <a:endParaRPr lang="en-US" sz="1900" kern="1200"/>
        </a:p>
      </dsp:txBody>
      <dsp:txXfrm>
        <a:off x="3491102" y="5254612"/>
        <a:ext cx="3776262" cy="8945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A70DC1-AE4D-4739-822F-9F12C683E9F4}">
      <dsp:nvSpPr>
        <dsp:cNvPr id="0" name=""/>
        <dsp:cNvSpPr/>
      </dsp:nvSpPr>
      <dsp:spPr>
        <a:xfrm>
          <a:off x="0" y="0"/>
          <a:ext cx="8920064" cy="105305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i="0" kern="1200"/>
            <a:t>Greeting </a:t>
          </a:r>
          <a:r>
            <a:rPr lang="en-US" sz="2000" b="0" i="0" kern="1200"/>
            <a:t>- Students greet each other by name, often including handshaking, singing, movement, and other activities, dependent on time.</a:t>
          </a:r>
          <a:endParaRPr lang="en-US" sz="2000" kern="1200"/>
        </a:p>
      </dsp:txBody>
      <dsp:txXfrm>
        <a:off x="30843" y="30843"/>
        <a:ext cx="7694755" cy="991366"/>
      </dsp:txXfrm>
    </dsp:sp>
    <dsp:sp modelId="{E543C1A7-B392-4C01-8E31-47D6C87F134A}">
      <dsp:nvSpPr>
        <dsp:cNvPr id="0" name=""/>
        <dsp:cNvSpPr/>
      </dsp:nvSpPr>
      <dsp:spPr>
        <a:xfrm>
          <a:off x="747055" y="1244517"/>
          <a:ext cx="8920064" cy="105305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i="0" kern="1200"/>
            <a:t>Sharing</a:t>
          </a:r>
          <a:r>
            <a:rPr lang="en-US" sz="2000" b="0" i="0" kern="1200"/>
            <a:t> - Students share some teacher-directed information about themselves and respond to each other, articulating their thoughts, feelings, and ideas positively.</a:t>
          </a:r>
          <a:endParaRPr lang="en-US" sz="2000" kern="1200"/>
        </a:p>
      </dsp:txBody>
      <dsp:txXfrm>
        <a:off x="777898" y="1275360"/>
        <a:ext cx="7426839" cy="991366"/>
      </dsp:txXfrm>
    </dsp:sp>
    <dsp:sp modelId="{F90E47CA-8436-4AD4-9AF2-0F19751CDF10}">
      <dsp:nvSpPr>
        <dsp:cNvPr id="0" name=""/>
        <dsp:cNvSpPr/>
      </dsp:nvSpPr>
      <dsp:spPr>
        <a:xfrm>
          <a:off x="1482960" y="2489034"/>
          <a:ext cx="8920064" cy="105305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i="0" kern="1200"/>
            <a:t>Group Activity</a:t>
          </a:r>
          <a:r>
            <a:rPr lang="en-US" sz="2000" b="0" i="0" kern="1200"/>
            <a:t> - The whole class does a short, inclusive activity together, reinforcing learning and building class cohesion through active participation.</a:t>
          </a:r>
          <a:endParaRPr lang="en-US" sz="2000" kern="1200"/>
        </a:p>
      </dsp:txBody>
      <dsp:txXfrm>
        <a:off x="1513803" y="2519877"/>
        <a:ext cx="7437989" cy="991366"/>
      </dsp:txXfrm>
    </dsp:sp>
    <dsp:sp modelId="{3EEEA3A6-E2B0-4867-A11A-B00BEE55DAD4}">
      <dsp:nvSpPr>
        <dsp:cNvPr id="0" name=""/>
        <dsp:cNvSpPr/>
      </dsp:nvSpPr>
      <dsp:spPr>
        <a:xfrm>
          <a:off x="2230016" y="3733551"/>
          <a:ext cx="8920064" cy="105305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i="0" kern="1200"/>
            <a:t>Morning Message</a:t>
          </a:r>
          <a:r>
            <a:rPr lang="en-US" sz="2000" b="0" i="0" kern="1200"/>
            <a:t> - Students practice academic skills and warm up for the day ahead by reading and discussing a daily note to the class posted by the teacher.</a:t>
          </a:r>
          <a:endParaRPr lang="en-US" sz="2000" kern="1200"/>
        </a:p>
      </dsp:txBody>
      <dsp:txXfrm>
        <a:off x="2260859" y="3764394"/>
        <a:ext cx="7426839" cy="991366"/>
      </dsp:txXfrm>
    </dsp:sp>
    <dsp:sp modelId="{AD52C3E5-D7C9-43A6-8636-24EA0496986E}">
      <dsp:nvSpPr>
        <dsp:cNvPr id="0" name=""/>
        <dsp:cNvSpPr/>
      </dsp:nvSpPr>
      <dsp:spPr>
        <a:xfrm>
          <a:off x="8235580" y="806542"/>
          <a:ext cx="684484" cy="684484"/>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8389589" y="806542"/>
        <a:ext cx="376466" cy="515074"/>
      </dsp:txXfrm>
    </dsp:sp>
    <dsp:sp modelId="{094675C4-93E8-4512-B981-A2574EADC0A6}">
      <dsp:nvSpPr>
        <dsp:cNvPr id="0" name=""/>
        <dsp:cNvSpPr/>
      </dsp:nvSpPr>
      <dsp:spPr>
        <a:xfrm>
          <a:off x="8982635" y="2051059"/>
          <a:ext cx="684484" cy="684484"/>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9136644" y="2051059"/>
        <a:ext cx="376466" cy="515074"/>
      </dsp:txXfrm>
    </dsp:sp>
    <dsp:sp modelId="{1F7FC461-49E3-457E-A8B7-AAD3C0F89B85}">
      <dsp:nvSpPr>
        <dsp:cNvPr id="0" name=""/>
        <dsp:cNvSpPr/>
      </dsp:nvSpPr>
      <dsp:spPr>
        <a:xfrm>
          <a:off x="9718541" y="3295576"/>
          <a:ext cx="684484" cy="684484"/>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9872550" y="3295576"/>
        <a:ext cx="376466" cy="51507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C8C765-BDEC-4B17-A5F0-39479D0D6D9C}" type="datetimeFigureOut">
              <a:rPr lang="en-US" smtClean="0"/>
              <a:t>7/14/2020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138B99-CAC3-4668-AACA-3C449FB5A090}" type="slidenum">
              <a:rPr lang="en-US" smtClean="0"/>
              <a:t>‹#›</a:t>
            </a:fld>
            <a:endParaRPr lang="en-US"/>
          </a:p>
        </p:txBody>
      </p:sp>
    </p:spTree>
    <p:extLst>
      <p:ext uri="{BB962C8B-B14F-4D97-AF65-F5344CB8AC3E}">
        <p14:creationId xmlns:p14="http://schemas.microsoft.com/office/powerpoint/2010/main" val="271692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0670FC-86F1-46B0-9EFC-4155E83B8613}"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2793743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0670FC-86F1-46B0-9EFC-4155E83B8613}"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3706247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810670FC-86F1-46B0-9EFC-4155E83B8613}" type="datetimeFigureOut">
              <a:rPr lang="en-US" smtClean="0"/>
              <a:t>7/13/2020</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3461271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0670FC-86F1-46B0-9EFC-4155E83B8613}"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2766412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810670FC-86F1-46B0-9EFC-4155E83B8613}" type="datetimeFigureOut">
              <a:rPr lang="en-US" smtClean="0"/>
              <a:t>7/13/2020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9D8422A-DC72-42A6-B471-D4D0B7E94F7B}" type="slidenum">
              <a:rPr lang="en-US" smtClean="0"/>
              <a:t>‹#›</a:t>
            </a:fld>
            <a:endParaRPr lang="en-US"/>
          </a:p>
        </p:txBody>
      </p:sp>
    </p:spTree>
    <p:extLst>
      <p:ext uri="{BB962C8B-B14F-4D97-AF65-F5344CB8AC3E}">
        <p14:creationId xmlns:p14="http://schemas.microsoft.com/office/powerpoint/2010/main" val="130841979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0670FC-86F1-46B0-9EFC-4155E83B8613}"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3426779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0670FC-86F1-46B0-9EFC-4155E83B8613}" type="datetimeFigureOut">
              <a:rPr lang="en-US" smtClean="0"/>
              <a:t>7/13/2020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236012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0670FC-86F1-46B0-9EFC-4155E83B8613}" type="datetimeFigureOut">
              <a:rPr lang="en-US" smtClean="0"/>
              <a:t>7/13/2020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1421852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0670FC-86F1-46B0-9EFC-4155E83B8613}" type="datetimeFigureOut">
              <a:rPr lang="en-US" smtClean="0"/>
              <a:t>7/13/2020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3376386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0670FC-86F1-46B0-9EFC-4155E83B8613}"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2867975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0670FC-86F1-46B0-9EFC-4155E83B8613}"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8422A-DC72-42A6-B471-D4D0B7E94F7B}" type="slidenum">
              <a:rPr lang="en-US" smtClean="0"/>
              <a:t>‹#›</a:t>
            </a:fld>
            <a:endParaRPr lang="en-US"/>
          </a:p>
        </p:txBody>
      </p:sp>
    </p:spTree>
    <p:extLst>
      <p:ext uri="{BB962C8B-B14F-4D97-AF65-F5344CB8AC3E}">
        <p14:creationId xmlns:p14="http://schemas.microsoft.com/office/powerpoint/2010/main" val="3674128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810670FC-86F1-46B0-9EFC-4155E83B8613}" type="datetimeFigureOut">
              <a:rPr lang="en-US" smtClean="0"/>
              <a:t>7/13/2020</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E9D8422A-DC72-42A6-B471-D4D0B7E94F7B}" type="slidenum">
              <a:rPr lang="en-US" smtClean="0"/>
              <a:t>‹#›</a:t>
            </a:fld>
            <a:endParaRPr lang="en-US"/>
          </a:p>
        </p:txBody>
      </p:sp>
    </p:spTree>
    <p:extLst>
      <p:ext uri="{BB962C8B-B14F-4D97-AF65-F5344CB8AC3E}">
        <p14:creationId xmlns:p14="http://schemas.microsoft.com/office/powerpoint/2010/main" val="266380678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responsiveclassroom.org/" TargetMode="External"/><Relationship Id="rId2" Type="http://schemas.openxmlformats.org/officeDocument/2006/relationships/hyperlink" Target="https://casel.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YMDp8FHvZt0?feature=oembe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4B3A732-BD30-43B3-B22F-86F941907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5978F0-8D3C-4B12-B071-F1254173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1600"/>
            <a:ext cx="12192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0A75B7-7963-492E-B41B-C735BC538A19}"/>
              </a:ext>
            </a:extLst>
          </p:cNvPr>
          <p:cNvSpPr>
            <a:spLocks noGrp="1"/>
          </p:cNvSpPr>
          <p:nvPr>
            <p:ph type="ctrTitle"/>
          </p:nvPr>
        </p:nvSpPr>
        <p:spPr>
          <a:xfrm>
            <a:off x="365759" y="1693334"/>
            <a:ext cx="8821199" cy="3471334"/>
          </a:xfrm>
        </p:spPr>
        <p:txBody>
          <a:bodyPr anchor="ctr">
            <a:normAutofit/>
          </a:bodyPr>
          <a:lstStyle/>
          <a:p>
            <a:pPr algn="l"/>
            <a:r>
              <a:rPr lang="en-US" sz="6800" dirty="0"/>
              <a:t>Social Emotional Learning</a:t>
            </a:r>
          </a:p>
        </p:txBody>
      </p:sp>
      <p:sp>
        <p:nvSpPr>
          <p:cNvPr id="3" name="Subtitle 2">
            <a:extLst>
              <a:ext uri="{FF2B5EF4-FFF2-40B4-BE49-F238E27FC236}">
                <a16:creationId xmlns:a16="http://schemas.microsoft.com/office/drawing/2014/main" id="{B2AEAA40-3875-47C9-8930-812B7587BD2E}"/>
              </a:ext>
            </a:extLst>
          </p:cNvPr>
          <p:cNvSpPr>
            <a:spLocks noGrp="1"/>
          </p:cNvSpPr>
          <p:nvPr>
            <p:ph type="subTitle" idx="1"/>
          </p:nvPr>
        </p:nvSpPr>
        <p:spPr>
          <a:xfrm>
            <a:off x="1524000" y="5660219"/>
            <a:ext cx="9144000" cy="762635"/>
          </a:xfrm>
        </p:spPr>
        <p:txBody>
          <a:bodyPr>
            <a:normAutofit/>
          </a:bodyPr>
          <a:lstStyle/>
          <a:p>
            <a:pPr algn="r"/>
            <a:r>
              <a:rPr lang="en-US" sz="1500" dirty="0"/>
              <a:t>Sarah Aylsworth</a:t>
            </a:r>
          </a:p>
        </p:txBody>
      </p:sp>
    </p:spTree>
    <p:extLst>
      <p:ext uri="{BB962C8B-B14F-4D97-AF65-F5344CB8AC3E}">
        <p14:creationId xmlns:p14="http://schemas.microsoft.com/office/powerpoint/2010/main" val="1323372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20FFF7-D85E-4612-85B6-31A98743EF2A}"/>
              </a:ext>
            </a:extLst>
          </p:cNvPr>
          <p:cNvSpPr>
            <a:spLocks noGrp="1"/>
          </p:cNvSpPr>
          <p:nvPr>
            <p:ph type="title"/>
          </p:nvPr>
        </p:nvSpPr>
        <p:spPr>
          <a:xfrm>
            <a:off x="643467" y="1325880"/>
            <a:ext cx="3089437" cy="4206240"/>
          </a:xfrm>
        </p:spPr>
        <p:txBody>
          <a:bodyPr>
            <a:normAutofit/>
          </a:bodyPr>
          <a:lstStyle/>
          <a:p>
            <a:pPr algn="r"/>
            <a:r>
              <a:rPr lang="en-US" sz="3200">
                <a:solidFill>
                  <a:schemeClr val="tx2"/>
                </a:solidFill>
              </a:rPr>
              <a:t>School Implications</a:t>
            </a:r>
          </a:p>
        </p:txBody>
      </p:sp>
      <p:sp>
        <p:nvSpPr>
          <p:cNvPr id="17" name="Rectangle 16">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9" name="Straight Connector 18">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9156278-378F-4B69-A605-853A595E2353}"/>
              </a:ext>
            </a:extLst>
          </p:cNvPr>
          <p:cNvSpPr>
            <a:spLocks noGrp="1"/>
          </p:cNvSpPr>
          <p:nvPr>
            <p:ph idx="1"/>
          </p:nvPr>
        </p:nvSpPr>
        <p:spPr>
          <a:xfrm>
            <a:off x="4381668" y="1126067"/>
            <a:ext cx="6605331" cy="4605866"/>
          </a:xfrm>
        </p:spPr>
        <p:txBody>
          <a:bodyPr anchor="ctr">
            <a:normAutofit/>
          </a:bodyPr>
          <a:lstStyle/>
          <a:p>
            <a:r>
              <a:rPr lang="en-US" sz="1500" dirty="0">
                <a:solidFill>
                  <a:schemeClr val="tx2"/>
                </a:solidFill>
                <a:latin typeface="canada-type-gibson"/>
              </a:rPr>
              <a:t>Formation of a SEL Resource Team</a:t>
            </a:r>
          </a:p>
          <a:p>
            <a:pPr lvl="2"/>
            <a:r>
              <a:rPr lang="en-US" sz="1500" b="0" i="0" dirty="0">
                <a:solidFill>
                  <a:schemeClr val="tx2"/>
                </a:solidFill>
                <a:effectLst/>
                <a:latin typeface="canada-type-gibson"/>
              </a:rPr>
              <a:t>Addressing and discussing building climate</a:t>
            </a:r>
          </a:p>
          <a:p>
            <a:pPr lvl="2"/>
            <a:r>
              <a:rPr lang="en-US" sz="1500" dirty="0">
                <a:solidFill>
                  <a:schemeClr val="tx2"/>
                </a:solidFill>
                <a:latin typeface="canada-type-gibson"/>
              </a:rPr>
              <a:t>Modeling of social and emotional competence</a:t>
            </a:r>
          </a:p>
          <a:p>
            <a:pPr lvl="2"/>
            <a:r>
              <a:rPr lang="en-US" sz="1500" b="0" i="0" dirty="0">
                <a:solidFill>
                  <a:schemeClr val="tx2"/>
                </a:solidFill>
                <a:effectLst/>
                <a:latin typeface="canada-type-gibson"/>
              </a:rPr>
              <a:t>Developing new school norms and values</a:t>
            </a:r>
          </a:p>
          <a:p>
            <a:pPr lvl="2"/>
            <a:r>
              <a:rPr lang="en-US" sz="1500" b="0" i="0" dirty="0">
                <a:solidFill>
                  <a:schemeClr val="tx2"/>
                </a:solidFill>
                <a:effectLst/>
                <a:latin typeface="canada-type-gibson"/>
              </a:rPr>
              <a:t>Developing a fair and equitable discipline policy that addresses bullying prevention</a:t>
            </a:r>
          </a:p>
          <a:p>
            <a:pPr marL="228600" lvl="1" indent="0">
              <a:buNone/>
            </a:pPr>
            <a:endParaRPr lang="en-US" sz="1500" b="0" i="0" dirty="0">
              <a:solidFill>
                <a:schemeClr val="tx2"/>
              </a:solidFill>
              <a:effectLst/>
              <a:latin typeface="canada-type-gibson"/>
            </a:endParaRPr>
          </a:p>
          <a:p>
            <a:r>
              <a:rPr lang="en-US" sz="1500" b="0" i="0" dirty="0">
                <a:solidFill>
                  <a:schemeClr val="tx2"/>
                </a:solidFill>
                <a:effectLst/>
                <a:latin typeface="canada-type-gibson"/>
              </a:rPr>
              <a:t>Providing student support services </a:t>
            </a:r>
          </a:p>
          <a:p>
            <a:pPr lvl="2"/>
            <a:r>
              <a:rPr lang="en-US" sz="1500" b="0" i="0" dirty="0">
                <a:solidFill>
                  <a:schemeClr val="tx2"/>
                </a:solidFill>
                <a:effectLst/>
                <a:latin typeface="canada-type-gibson"/>
              </a:rPr>
              <a:t>Learning specialist</a:t>
            </a:r>
          </a:p>
          <a:p>
            <a:pPr lvl="2"/>
            <a:r>
              <a:rPr lang="en-US" sz="1500" b="0" i="0" dirty="0">
                <a:solidFill>
                  <a:schemeClr val="tx2"/>
                </a:solidFill>
                <a:effectLst/>
                <a:latin typeface="canada-type-gibson"/>
              </a:rPr>
              <a:t>Counselor</a:t>
            </a:r>
          </a:p>
          <a:p>
            <a:pPr lvl="2"/>
            <a:r>
              <a:rPr lang="en-US" sz="1500" dirty="0">
                <a:solidFill>
                  <a:schemeClr val="tx2"/>
                </a:solidFill>
                <a:latin typeface="canada-type-gibson"/>
              </a:rPr>
              <a:t>Advisors </a:t>
            </a:r>
          </a:p>
          <a:p>
            <a:pPr marL="457200" lvl="2" indent="0">
              <a:buNone/>
            </a:pPr>
            <a:endParaRPr lang="en-US" sz="1500" b="0" i="0" dirty="0">
              <a:solidFill>
                <a:schemeClr val="tx2"/>
              </a:solidFill>
              <a:effectLst/>
              <a:latin typeface="canada-type-gibson"/>
            </a:endParaRPr>
          </a:p>
          <a:p>
            <a:r>
              <a:rPr lang="en-US" sz="1500" b="0" i="0" dirty="0">
                <a:solidFill>
                  <a:schemeClr val="tx2"/>
                </a:solidFill>
                <a:effectLst/>
                <a:latin typeface="canada-type-gibson"/>
              </a:rPr>
              <a:t>Change scheduling to building in daily class meetings</a:t>
            </a:r>
          </a:p>
          <a:p>
            <a:pPr marL="0" indent="0">
              <a:buNone/>
            </a:pPr>
            <a:endParaRPr lang="en-US" sz="1500" b="0" i="0" dirty="0">
              <a:solidFill>
                <a:schemeClr val="tx2"/>
              </a:solidFill>
              <a:effectLst/>
              <a:latin typeface="canada-type-gibson"/>
            </a:endParaRPr>
          </a:p>
          <a:p>
            <a:r>
              <a:rPr lang="en-US" sz="1500" b="0" i="0" dirty="0">
                <a:solidFill>
                  <a:schemeClr val="tx2"/>
                </a:solidFill>
                <a:effectLst/>
                <a:latin typeface="canada-type-gibson"/>
              </a:rPr>
              <a:t>Fostering schoolwide activities that promote positive school environment</a:t>
            </a:r>
          </a:p>
          <a:p>
            <a:endParaRPr lang="en-US" sz="1500" dirty="0">
              <a:solidFill>
                <a:schemeClr val="tx2"/>
              </a:solidFill>
            </a:endParaRPr>
          </a:p>
        </p:txBody>
      </p:sp>
      <p:sp>
        <p:nvSpPr>
          <p:cNvPr id="21" name="Rectangle 20">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6167189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DEE8BB-07CD-4AB0-AF44-46C11BE5EBBC}"/>
              </a:ext>
            </a:extLst>
          </p:cNvPr>
          <p:cNvSpPr>
            <a:spLocks noGrp="1"/>
          </p:cNvSpPr>
          <p:nvPr>
            <p:ph type="title"/>
          </p:nvPr>
        </p:nvSpPr>
        <p:spPr>
          <a:xfrm>
            <a:off x="643467" y="1325880"/>
            <a:ext cx="3089437" cy="4206240"/>
          </a:xfrm>
        </p:spPr>
        <p:txBody>
          <a:bodyPr>
            <a:normAutofit/>
          </a:bodyPr>
          <a:lstStyle/>
          <a:p>
            <a:pPr algn="r"/>
            <a:r>
              <a:rPr lang="en-US" sz="3200">
                <a:solidFill>
                  <a:schemeClr val="tx2"/>
                </a:solidFill>
              </a:rPr>
              <a:t>Classroom implications</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CFB81F8-33F8-4DA9-B41A-6C3C0BE54BDC}"/>
              </a:ext>
            </a:extLst>
          </p:cNvPr>
          <p:cNvSpPr>
            <a:spLocks noGrp="1"/>
          </p:cNvSpPr>
          <p:nvPr>
            <p:ph idx="1"/>
          </p:nvPr>
        </p:nvSpPr>
        <p:spPr>
          <a:xfrm>
            <a:off x="4381668" y="1126067"/>
            <a:ext cx="6605331" cy="4605866"/>
          </a:xfrm>
        </p:spPr>
        <p:txBody>
          <a:bodyPr anchor="ctr">
            <a:normAutofit/>
          </a:bodyPr>
          <a:lstStyle/>
          <a:p>
            <a:r>
              <a:rPr lang="en-US" sz="1500" b="0" i="0" dirty="0">
                <a:solidFill>
                  <a:schemeClr val="tx2"/>
                </a:solidFill>
                <a:effectLst/>
                <a:latin typeface="canada-type-gibson"/>
              </a:rPr>
              <a:t>SEL trainings</a:t>
            </a:r>
          </a:p>
          <a:p>
            <a:endParaRPr lang="en-US" sz="1500" b="0" i="0" dirty="0">
              <a:solidFill>
                <a:schemeClr val="tx2"/>
              </a:solidFill>
              <a:effectLst/>
              <a:latin typeface="canada-type-gibson"/>
            </a:endParaRPr>
          </a:p>
          <a:p>
            <a:r>
              <a:rPr lang="en-US" sz="1500" b="0" i="0" dirty="0">
                <a:solidFill>
                  <a:schemeClr val="tx2"/>
                </a:solidFill>
                <a:effectLst/>
                <a:latin typeface="canada-type-gibson"/>
              </a:rPr>
              <a:t>Daily class meetings</a:t>
            </a:r>
          </a:p>
          <a:p>
            <a:pPr lvl="1"/>
            <a:r>
              <a:rPr lang="en-US" sz="1500" b="0" i="0" dirty="0">
                <a:solidFill>
                  <a:schemeClr val="tx2"/>
                </a:solidFill>
                <a:effectLst/>
                <a:latin typeface="canada-type-gibson"/>
              </a:rPr>
              <a:t>Teaching and modeling social and emotional skills</a:t>
            </a:r>
          </a:p>
          <a:p>
            <a:pPr lvl="1"/>
            <a:r>
              <a:rPr lang="en-US" sz="1500" b="0" i="0" dirty="0">
                <a:solidFill>
                  <a:schemeClr val="tx2"/>
                </a:solidFill>
                <a:effectLst/>
                <a:latin typeface="canada-type-gibson"/>
              </a:rPr>
              <a:t>Providing opportunities for students to practice and hone those skills</a:t>
            </a:r>
          </a:p>
          <a:p>
            <a:pPr lvl="1"/>
            <a:r>
              <a:rPr lang="en-US" sz="1500" dirty="0">
                <a:solidFill>
                  <a:schemeClr val="tx2"/>
                </a:solidFill>
                <a:latin typeface="canada-type-gibson"/>
              </a:rPr>
              <a:t>G</a:t>
            </a:r>
            <a:r>
              <a:rPr lang="en-US" sz="1500" b="0" i="0" dirty="0">
                <a:solidFill>
                  <a:schemeClr val="tx2"/>
                </a:solidFill>
                <a:effectLst/>
                <a:latin typeface="canada-type-gibson"/>
              </a:rPr>
              <a:t>iving students an opportunity to connect with each other daily, outside of the academic rigors of the classroom</a:t>
            </a:r>
          </a:p>
          <a:p>
            <a:pPr marL="228600" lvl="1" indent="0">
              <a:buNone/>
            </a:pPr>
            <a:endParaRPr lang="en-US" sz="1500" b="0" i="0" dirty="0">
              <a:solidFill>
                <a:schemeClr val="tx2"/>
              </a:solidFill>
              <a:effectLst/>
              <a:latin typeface="canada-type-gibson"/>
            </a:endParaRPr>
          </a:p>
          <a:p>
            <a:r>
              <a:rPr lang="en-US" sz="1500" dirty="0">
                <a:solidFill>
                  <a:schemeClr val="tx2"/>
                </a:solidFill>
                <a:latin typeface="canada-type-gibson"/>
              </a:rPr>
              <a:t>Embedding SEL instruction in content areas by using Universal Design Learning </a:t>
            </a:r>
          </a:p>
          <a:p>
            <a:endParaRPr lang="en-US" sz="1500" b="0" i="0" dirty="0">
              <a:solidFill>
                <a:schemeClr val="tx2"/>
              </a:solidFill>
              <a:effectLst/>
              <a:latin typeface="canada-type-gibson"/>
            </a:endParaRPr>
          </a:p>
          <a:p>
            <a:r>
              <a:rPr lang="en-US" sz="1500" b="0" i="0" dirty="0">
                <a:solidFill>
                  <a:schemeClr val="tx2"/>
                </a:solidFill>
                <a:effectLst/>
                <a:latin typeface="canada-type-gibson"/>
              </a:rPr>
              <a:t>Focus on building interpersonal relationships with students</a:t>
            </a:r>
          </a:p>
          <a:p>
            <a:pPr lvl="1"/>
            <a:r>
              <a:rPr lang="en-US" sz="1500" dirty="0">
                <a:solidFill>
                  <a:schemeClr val="tx2"/>
                </a:solidFill>
                <a:latin typeface="canada-type-gibson"/>
              </a:rPr>
              <a:t>Changing to a “student first” mentality</a:t>
            </a:r>
          </a:p>
          <a:p>
            <a:pPr lvl="1"/>
            <a:r>
              <a:rPr lang="en-US" sz="1500" dirty="0">
                <a:solidFill>
                  <a:schemeClr val="tx2"/>
                </a:solidFill>
                <a:latin typeface="canada-type-gibson"/>
              </a:rPr>
              <a:t>Providing emotional support and autonomy to ALL students</a:t>
            </a:r>
          </a:p>
          <a:p>
            <a:endParaRPr lang="en-US" sz="1500" dirty="0">
              <a:solidFill>
                <a:schemeClr val="tx2"/>
              </a:solidFill>
            </a:endParaRP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a:extLst>
              <a:ext uri="{FF2B5EF4-FFF2-40B4-BE49-F238E27FC236}">
                <a16:creationId xmlns:a16="http://schemas.microsoft.com/office/drawing/2014/main" id="{4176C962-533D-4244-8F0B-FD0447F82AF4}"/>
              </a:ext>
            </a:extLst>
          </p:cNvPr>
          <p:cNvSpPr txBox="1"/>
          <p:nvPr/>
        </p:nvSpPr>
        <p:spPr>
          <a:xfrm>
            <a:off x="3048000" y="3248344"/>
            <a:ext cx="6096000" cy="369332"/>
          </a:xfrm>
          <a:prstGeom prst="rect">
            <a:avLst/>
          </a:prstGeom>
          <a:noFill/>
        </p:spPr>
        <p:txBody>
          <a:bodyPr wrap="square">
            <a:spAutoFit/>
          </a:bodyPr>
          <a:lstStyle/>
          <a:p>
            <a:r>
              <a:rPr lang="en-US" b="0" dirty="0">
                <a:effectLst/>
              </a:rPr>
              <a:t> </a:t>
            </a:r>
            <a:endParaRPr lang="en-US" dirty="0"/>
          </a:p>
        </p:txBody>
      </p:sp>
    </p:spTree>
    <p:extLst>
      <p:ext uri="{BB962C8B-B14F-4D97-AF65-F5344CB8AC3E}">
        <p14:creationId xmlns:p14="http://schemas.microsoft.com/office/powerpoint/2010/main" val="160213318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88933-C3A2-41D0-961E-A0776C44A6A0}"/>
              </a:ext>
            </a:extLst>
          </p:cNvPr>
          <p:cNvSpPr>
            <a:spLocks noGrp="1"/>
          </p:cNvSpPr>
          <p:nvPr>
            <p:ph type="title"/>
          </p:nvPr>
        </p:nvSpPr>
        <p:spPr>
          <a:xfrm>
            <a:off x="1202919" y="284176"/>
            <a:ext cx="9784080" cy="1508760"/>
          </a:xfrm>
        </p:spPr>
        <p:txBody>
          <a:bodyPr>
            <a:normAutofit/>
          </a:bodyPr>
          <a:lstStyle/>
          <a:p>
            <a:r>
              <a:rPr lang="en-US" dirty="0"/>
              <a:t>Morning Meetings</a:t>
            </a:r>
          </a:p>
        </p:txBody>
      </p:sp>
      <p:sp>
        <p:nvSpPr>
          <p:cNvPr id="3" name="Content Placeholder 2">
            <a:extLst>
              <a:ext uri="{FF2B5EF4-FFF2-40B4-BE49-F238E27FC236}">
                <a16:creationId xmlns:a16="http://schemas.microsoft.com/office/drawing/2014/main" id="{1DC496A1-859F-4714-9432-6047D105D003}"/>
              </a:ext>
            </a:extLst>
          </p:cNvPr>
          <p:cNvSpPr>
            <a:spLocks noGrp="1"/>
          </p:cNvSpPr>
          <p:nvPr>
            <p:ph idx="1"/>
          </p:nvPr>
        </p:nvSpPr>
        <p:spPr>
          <a:xfrm>
            <a:off x="445477" y="2579076"/>
            <a:ext cx="7021083" cy="3638843"/>
          </a:xfrm>
        </p:spPr>
        <p:txBody>
          <a:bodyPr>
            <a:normAutofit/>
          </a:bodyPr>
          <a:lstStyle/>
          <a:p>
            <a:pPr marL="0" indent="0">
              <a:buNone/>
            </a:pPr>
            <a:r>
              <a:rPr lang="en-US" b="0" i="0" u="none" strike="noStrike" dirty="0">
                <a:effectLst/>
                <a:latin typeface="Arial" panose="020B0604020202020204" pitchFamily="34" charset="0"/>
              </a:rPr>
              <a:t>Morning meetings allow your class to begin each day as a community of caring and respectful learners. The meeting merges academic, social and emotional learning. It motivates students by addressing the human need to feel a sense of significance and belonging, and to have fun. </a:t>
            </a:r>
            <a:endParaRPr lang="en-US" dirty="0"/>
          </a:p>
        </p:txBody>
      </p:sp>
      <p:pic>
        <p:nvPicPr>
          <p:cNvPr id="5" name="Picture 4">
            <a:extLst>
              <a:ext uri="{FF2B5EF4-FFF2-40B4-BE49-F238E27FC236}">
                <a16:creationId xmlns:a16="http://schemas.microsoft.com/office/drawing/2014/main" id="{D85BBAE7-C01E-47DE-A020-5633C900CD76}"/>
              </a:ext>
            </a:extLst>
          </p:cNvPr>
          <p:cNvPicPr>
            <a:picLocks noChangeAspect="1"/>
          </p:cNvPicPr>
          <p:nvPr/>
        </p:nvPicPr>
        <p:blipFill rotWithShape="1">
          <a:blip r:embed="rId2"/>
          <a:srcRect l="26552" r="24947"/>
          <a:stretch/>
        </p:blipFill>
        <p:spPr>
          <a:xfrm>
            <a:off x="7847215" y="1822028"/>
            <a:ext cx="4342220" cy="5035972"/>
          </a:xfrm>
          <a:prstGeom prst="rect">
            <a:avLst/>
          </a:prstGeom>
        </p:spPr>
      </p:pic>
    </p:spTree>
    <p:extLst>
      <p:ext uri="{BB962C8B-B14F-4D97-AF65-F5344CB8AC3E}">
        <p14:creationId xmlns:p14="http://schemas.microsoft.com/office/powerpoint/2010/main" val="1463278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AC1B9-5BBA-4E13-88DB-56E2F6C7EB04}"/>
              </a:ext>
            </a:extLst>
          </p:cNvPr>
          <p:cNvSpPr>
            <a:spLocks noGrp="1"/>
          </p:cNvSpPr>
          <p:nvPr>
            <p:ph type="title"/>
          </p:nvPr>
        </p:nvSpPr>
        <p:spPr>
          <a:xfrm>
            <a:off x="1202919" y="284176"/>
            <a:ext cx="9784080" cy="1508760"/>
          </a:xfrm>
        </p:spPr>
        <p:txBody>
          <a:bodyPr>
            <a:normAutofit/>
          </a:bodyPr>
          <a:lstStyle/>
          <a:p>
            <a:r>
              <a:rPr lang="en-US" dirty="0"/>
              <a:t>Components of a Morning Meeting</a:t>
            </a:r>
          </a:p>
        </p:txBody>
      </p:sp>
      <p:graphicFrame>
        <p:nvGraphicFramePr>
          <p:cNvPr id="5" name="Content Placeholder 2">
            <a:extLst>
              <a:ext uri="{FF2B5EF4-FFF2-40B4-BE49-F238E27FC236}">
                <a16:creationId xmlns:a16="http://schemas.microsoft.com/office/drawing/2014/main" id="{38B58A98-1EF6-46B0-8A04-01A176D5AF87}"/>
              </a:ext>
            </a:extLst>
          </p:cNvPr>
          <p:cNvGraphicFramePr>
            <a:graphicFrameLocks noGrp="1"/>
          </p:cNvGraphicFramePr>
          <p:nvPr>
            <p:ph idx="1"/>
            <p:extLst>
              <p:ext uri="{D42A27DB-BD31-4B8C-83A1-F6EECF244321}">
                <p14:modId xmlns:p14="http://schemas.microsoft.com/office/powerpoint/2010/main" val="3714733291"/>
              </p:ext>
            </p:extLst>
          </p:nvPr>
        </p:nvGraphicFramePr>
        <p:xfrm>
          <a:off x="653143" y="1903445"/>
          <a:ext cx="11150081" cy="47866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1047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383A6-BCD4-4D78-AC42-500584D64792}"/>
              </a:ext>
            </a:extLst>
          </p:cNvPr>
          <p:cNvSpPr>
            <a:spLocks noGrp="1"/>
          </p:cNvSpPr>
          <p:nvPr>
            <p:ph type="title"/>
          </p:nvPr>
        </p:nvSpPr>
        <p:spPr>
          <a:xfrm>
            <a:off x="564919" y="206825"/>
            <a:ext cx="9784080" cy="1508760"/>
          </a:xfrm>
        </p:spPr>
        <p:txBody>
          <a:bodyPr/>
          <a:lstStyle/>
          <a:p>
            <a:r>
              <a:rPr lang="en-US" dirty="0"/>
              <a:t>Take Away</a:t>
            </a:r>
          </a:p>
        </p:txBody>
      </p:sp>
      <p:grpSp>
        <p:nvGrpSpPr>
          <p:cNvPr id="20" name="Google Shape;200;p23">
            <a:extLst>
              <a:ext uri="{FF2B5EF4-FFF2-40B4-BE49-F238E27FC236}">
                <a16:creationId xmlns:a16="http://schemas.microsoft.com/office/drawing/2014/main" id="{E7C26410-9433-461F-96A8-680A55A57C50}"/>
              </a:ext>
            </a:extLst>
          </p:cNvPr>
          <p:cNvGrpSpPr/>
          <p:nvPr/>
        </p:nvGrpSpPr>
        <p:grpSpPr>
          <a:xfrm>
            <a:off x="2400392" y="2386905"/>
            <a:ext cx="944452" cy="886237"/>
            <a:chOff x="4267200" y="3200400"/>
            <a:chExt cx="3186083" cy="3202104"/>
          </a:xfrm>
        </p:grpSpPr>
        <p:sp>
          <p:nvSpPr>
            <p:cNvPr id="21" name="Google Shape;201;p23">
              <a:extLst>
                <a:ext uri="{FF2B5EF4-FFF2-40B4-BE49-F238E27FC236}">
                  <a16:creationId xmlns:a16="http://schemas.microsoft.com/office/drawing/2014/main" id="{ADA74783-7248-4A38-834D-74E118775C35}"/>
                </a:ext>
              </a:extLst>
            </p:cNvPr>
            <p:cNvSpPr/>
            <p:nvPr/>
          </p:nvSpPr>
          <p:spPr>
            <a:xfrm>
              <a:off x="4267200" y="3200400"/>
              <a:ext cx="3186083" cy="3202104"/>
            </a:xfrm>
            <a:prstGeom prst="donut">
              <a:avLst>
                <a:gd name="adj" fmla="val 10021"/>
              </a:avLst>
            </a:prstGeom>
            <a:solidFill>
              <a:srgbClr val="5EB345"/>
            </a:solidFill>
            <a:ln w="12700" cap="flat" cmpd="sng">
              <a:solidFill>
                <a:srgbClr val="5EB345"/>
              </a:solidFill>
              <a:prstDash val="solid"/>
              <a:miter lim="800000"/>
              <a:headEnd type="none" w="sm" len="sm"/>
              <a:tailEnd type="none" w="sm" len="sm"/>
            </a:ln>
          </p:spPr>
          <p:txBody>
            <a:bodyPr spcFirstLastPara="1" wrap="square" lIns="45713" tIns="22850" rIns="45713" bIns="22850" anchor="ctr" anchorCtr="0">
              <a:noAutofit/>
            </a:bodyPr>
            <a:lstStyle/>
            <a:p>
              <a:pPr algn="ctr"/>
              <a:endParaRPr sz="1350">
                <a:solidFill>
                  <a:schemeClr val="dk1"/>
                </a:solidFill>
                <a:latin typeface="Roboto"/>
                <a:ea typeface="Roboto"/>
                <a:cs typeface="Roboto"/>
                <a:sym typeface="Roboto"/>
              </a:endParaRPr>
            </a:p>
          </p:txBody>
        </p:sp>
        <p:sp>
          <p:nvSpPr>
            <p:cNvPr id="22" name="Google Shape;202;p23">
              <a:extLst>
                <a:ext uri="{FF2B5EF4-FFF2-40B4-BE49-F238E27FC236}">
                  <a16:creationId xmlns:a16="http://schemas.microsoft.com/office/drawing/2014/main" id="{CCADE3B0-A46B-45F7-BED5-9CECCAEDDB85}"/>
                </a:ext>
              </a:extLst>
            </p:cNvPr>
            <p:cNvSpPr/>
            <p:nvPr/>
          </p:nvSpPr>
          <p:spPr>
            <a:xfrm>
              <a:off x="5257800" y="3962400"/>
              <a:ext cx="1295400" cy="2133600"/>
            </a:xfrm>
            <a:prstGeom prst="upArrow">
              <a:avLst>
                <a:gd name="adj1" fmla="val 50000"/>
                <a:gd name="adj2" fmla="val 50000"/>
              </a:avLst>
            </a:prstGeom>
            <a:solidFill>
              <a:srgbClr val="5EB345"/>
            </a:solidFill>
            <a:ln w="12700" cap="flat" cmpd="sng">
              <a:solidFill>
                <a:srgbClr val="5EB345"/>
              </a:solidFill>
              <a:prstDash val="solid"/>
              <a:miter lim="800000"/>
              <a:headEnd type="none" w="sm" len="sm"/>
              <a:tailEnd type="none" w="sm" len="sm"/>
            </a:ln>
          </p:spPr>
          <p:txBody>
            <a:bodyPr spcFirstLastPara="1" wrap="square" lIns="45713" tIns="22850" rIns="45713" bIns="22850" anchor="ctr" anchorCtr="0">
              <a:noAutofit/>
            </a:bodyPr>
            <a:lstStyle/>
            <a:p>
              <a:pPr algn="ctr"/>
              <a:endParaRPr sz="1350">
                <a:solidFill>
                  <a:schemeClr val="lt1"/>
                </a:solidFill>
                <a:latin typeface="Roboto"/>
                <a:ea typeface="Roboto"/>
                <a:cs typeface="Roboto"/>
                <a:sym typeface="Roboto"/>
              </a:endParaRPr>
            </a:p>
          </p:txBody>
        </p:sp>
      </p:grpSp>
      <p:grpSp>
        <p:nvGrpSpPr>
          <p:cNvPr id="23" name="Google Shape;203;p23">
            <a:extLst>
              <a:ext uri="{FF2B5EF4-FFF2-40B4-BE49-F238E27FC236}">
                <a16:creationId xmlns:a16="http://schemas.microsoft.com/office/drawing/2014/main" id="{4613C837-A145-402A-9FD8-6A980639DEBE}"/>
              </a:ext>
            </a:extLst>
          </p:cNvPr>
          <p:cNvGrpSpPr/>
          <p:nvPr/>
        </p:nvGrpSpPr>
        <p:grpSpPr>
          <a:xfrm>
            <a:off x="6679159" y="2377423"/>
            <a:ext cx="958284" cy="952573"/>
            <a:chOff x="10433133" y="3200400"/>
            <a:chExt cx="3186083" cy="3202104"/>
          </a:xfrm>
        </p:grpSpPr>
        <p:sp>
          <p:nvSpPr>
            <p:cNvPr id="24" name="Google Shape;204;p23">
              <a:extLst>
                <a:ext uri="{FF2B5EF4-FFF2-40B4-BE49-F238E27FC236}">
                  <a16:creationId xmlns:a16="http://schemas.microsoft.com/office/drawing/2014/main" id="{452D422E-EDFC-4E5B-BE90-4993A4B40E54}"/>
                </a:ext>
              </a:extLst>
            </p:cNvPr>
            <p:cNvSpPr/>
            <p:nvPr/>
          </p:nvSpPr>
          <p:spPr>
            <a:xfrm>
              <a:off x="10433133" y="3200400"/>
              <a:ext cx="3186083" cy="3202104"/>
            </a:xfrm>
            <a:prstGeom prst="donut">
              <a:avLst>
                <a:gd name="adj" fmla="val 10021"/>
              </a:avLst>
            </a:prstGeom>
            <a:solidFill>
              <a:srgbClr val="FF0000"/>
            </a:solidFill>
            <a:ln w="12700" cap="flat" cmpd="sng">
              <a:solidFill>
                <a:srgbClr val="FF0000"/>
              </a:solidFill>
              <a:prstDash val="solid"/>
              <a:miter lim="800000"/>
              <a:headEnd type="none" w="sm" len="sm"/>
              <a:tailEnd type="none" w="sm" len="sm"/>
            </a:ln>
          </p:spPr>
          <p:txBody>
            <a:bodyPr spcFirstLastPara="1" wrap="square" lIns="45713" tIns="22850" rIns="45713" bIns="22850" anchor="ctr" anchorCtr="0">
              <a:noAutofit/>
            </a:bodyPr>
            <a:lstStyle/>
            <a:p>
              <a:pPr algn="ctr"/>
              <a:endParaRPr sz="1350">
                <a:solidFill>
                  <a:schemeClr val="dk1"/>
                </a:solidFill>
                <a:latin typeface="Roboto"/>
                <a:ea typeface="Roboto"/>
                <a:cs typeface="Roboto"/>
                <a:sym typeface="Roboto"/>
              </a:endParaRPr>
            </a:p>
          </p:txBody>
        </p:sp>
        <p:sp>
          <p:nvSpPr>
            <p:cNvPr id="25" name="Google Shape;205;p23">
              <a:extLst>
                <a:ext uri="{FF2B5EF4-FFF2-40B4-BE49-F238E27FC236}">
                  <a16:creationId xmlns:a16="http://schemas.microsoft.com/office/drawing/2014/main" id="{8242B141-BAEB-4022-BA3F-1FBCD1C28FBD}"/>
                </a:ext>
              </a:extLst>
            </p:cNvPr>
            <p:cNvSpPr/>
            <p:nvPr/>
          </p:nvSpPr>
          <p:spPr>
            <a:xfrm rot="10800000" flipH="1">
              <a:off x="11378474" y="3429000"/>
              <a:ext cx="1295400" cy="2133600"/>
            </a:xfrm>
            <a:prstGeom prst="upArrow">
              <a:avLst>
                <a:gd name="adj1" fmla="val 50000"/>
                <a:gd name="adj2"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45713" tIns="22850" rIns="45713" bIns="22850" anchor="ctr" anchorCtr="0">
              <a:noAutofit/>
            </a:bodyPr>
            <a:lstStyle/>
            <a:p>
              <a:pPr algn="ctr"/>
              <a:endParaRPr sz="1350">
                <a:solidFill>
                  <a:schemeClr val="lt1"/>
                </a:solidFill>
                <a:latin typeface="Roboto"/>
                <a:ea typeface="Roboto"/>
                <a:cs typeface="Roboto"/>
                <a:sym typeface="Roboto"/>
              </a:endParaRPr>
            </a:p>
          </p:txBody>
        </p:sp>
      </p:grpSp>
      <p:sp>
        <p:nvSpPr>
          <p:cNvPr id="26" name="Google Shape;206;p23">
            <a:extLst>
              <a:ext uri="{FF2B5EF4-FFF2-40B4-BE49-F238E27FC236}">
                <a16:creationId xmlns:a16="http://schemas.microsoft.com/office/drawing/2014/main" id="{7D57E051-4F47-4234-9AE4-ECCA25D97D31}"/>
              </a:ext>
            </a:extLst>
          </p:cNvPr>
          <p:cNvSpPr txBox="1"/>
          <p:nvPr/>
        </p:nvSpPr>
        <p:spPr>
          <a:xfrm>
            <a:off x="3511464" y="2377423"/>
            <a:ext cx="3167695" cy="1867178"/>
          </a:xfrm>
          <a:prstGeom prst="rect">
            <a:avLst/>
          </a:prstGeom>
          <a:noFill/>
          <a:ln>
            <a:noFill/>
          </a:ln>
        </p:spPr>
        <p:txBody>
          <a:bodyPr spcFirstLastPara="1" wrap="square" lIns="45713" tIns="22850" rIns="45713" bIns="22850" anchor="t" anchorCtr="0">
            <a:noAutofit/>
          </a:bodyPr>
          <a:lstStyle/>
          <a:p>
            <a:pPr marL="171450" indent="-171450">
              <a:buClr>
                <a:schemeClr val="accent4"/>
              </a:buClr>
              <a:buSzPts val="3000"/>
              <a:buFont typeface="Arial"/>
              <a:buChar char="•"/>
            </a:pPr>
            <a:r>
              <a:rPr lang="en-US" sz="1500" dirty="0">
                <a:solidFill>
                  <a:schemeClr val="tx1">
                    <a:lumMod val="95000"/>
                  </a:schemeClr>
                </a:solidFill>
                <a:latin typeface="Calibri"/>
                <a:ea typeface="Calibri"/>
                <a:cs typeface="Calibri"/>
                <a:sym typeface="Calibri"/>
              </a:rPr>
              <a:t>Better social-emotional skills</a:t>
            </a:r>
            <a:endParaRPr sz="900" dirty="0">
              <a:solidFill>
                <a:schemeClr val="tx1">
                  <a:lumMod val="95000"/>
                </a:schemeClr>
              </a:solidFill>
            </a:endParaRPr>
          </a:p>
          <a:p>
            <a:pPr marL="171450" indent="-171450">
              <a:spcBef>
                <a:spcPts val="400"/>
              </a:spcBef>
              <a:buClr>
                <a:schemeClr val="accent4"/>
              </a:buClr>
              <a:buSzPts val="3000"/>
              <a:buFont typeface="Arial"/>
              <a:buChar char="•"/>
            </a:pPr>
            <a:r>
              <a:rPr lang="en-US" sz="1500" dirty="0">
                <a:solidFill>
                  <a:schemeClr val="tx1">
                    <a:lumMod val="95000"/>
                  </a:schemeClr>
                </a:solidFill>
                <a:latin typeface="Calibri"/>
                <a:ea typeface="Calibri"/>
                <a:cs typeface="Calibri"/>
                <a:sym typeface="Calibri"/>
              </a:rPr>
              <a:t>Improved attitudes about self, others, and school</a:t>
            </a:r>
            <a:endParaRPr sz="900" dirty="0">
              <a:solidFill>
                <a:schemeClr val="tx1">
                  <a:lumMod val="95000"/>
                </a:schemeClr>
              </a:solidFill>
            </a:endParaRPr>
          </a:p>
          <a:p>
            <a:pPr marL="171450" indent="-171450">
              <a:spcBef>
                <a:spcPts val="400"/>
              </a:spcBef>
              <a:buClr>
                <a:schemeClr val="accent4"/>
              </a:buClr>
              <a:buSzPts val="3000"/>
              <a:buFont typeface="Arial"/>
              <a:buChar char="•"/>
            </a:pPr>
            <a:r>
              <a:rPr lang="en-US" sz="1500" dirty="0">
                <a:solidFill>
                  <a:schemeClr val="tx1">
                    <a:lumMod val="95000"/>
                  </a:schemeClr>
                </a:solidFill>
                <a:latin typeface="Calibri"/>
                <a:ea typeface="Calibri"/>
                <a:cs typeface="Calibri"/>
                <a:sym typeface="Calibri"/>
              </a:rPr>
              <a:t>Positive classroom behavior</a:t>
            </a:r>
            <a:endParaRPr sz="900" dirty="0">
              <a:solidFill>
                <a:schemeClr val="tx1">
                  <a:lumMod val="95000"/>
                </a:schemeClr>
              </a:solidFill>
            </a:endParaRPr>
          </a:p>
          <a:p>
            <a:pPr marL="171450" indent="-171450">
              <a:spcBef>
                <a:spcPts val="400"/>
              </a:spcBef>
              <a:buClr>
                <a:schemeClr val="accent4"/>
              </a:buClr>
              <a:buSzPts val="3000"/>
              <a:buFont typeface="Arial"/>
              <a:buChar char="•"/>
            </a:pPr>
            <a:r>
              <a:rPr lang="en-US" sz="1500" dirty="0">
                <a:solidFill>
                  <a:schemeClr val="tx1">
                    <a:lumMod val="95000"/>
                  </a:schemeClr>
                </a:solidFill>
                <a:latin typeface="Calibri"/>
                <a:ea typeface="Calibri"/>
                <a:cs typeface="Calibri"/>
                <a:sym typeface="Calibri"/>
              </a:rPr>
              <a:t>11 percentile-point gain on standardized achievement tests</a:t>
            </a:r>
            <a:endParaRPr sz="900" dirty="0">
              <a:solidFill>
                <a:schemeClr val="tx1">
                  <a:lumMod val="95000"/>
                </a:schemeClr>
              </a:solidFill>
            </a:endParaRPr>
          </a:p>
          <a:p>
            <a:pPr marL="171450" indent="-76200">
              <a:spcBef>
                <a:spcPts val="400"/>
              </a:spcBef>
              <a:buClr>
                <a:schemeClr val="accent4"/>
              </a:buClr>
              <a:buSzPts val="3000"/>
            </a:pPr>
            <a:endParaRPr sz="1500" dirty="0">
              <a:solidFill>
                <a:schemeClr val="dk1"/>
              </a:solidFill>
              <a:latin typeface="Calibri"/>
              <a:ea typeface="Calibri"/>
              <a:cs typeface="Calibri"/>
              <a:sym typeface="Calibri"/>
            </a:endParaRPr>
          </a:p>
        </p:txBody>
      </p:sp>
      <p:sp>
        <p:nvSpPr>
          <p:cNvPr id="27" name="Google Shape;207;p23">
            <a:extLst>
              <a:ext uri="{FF2B5EF4-FFF2-40B4-BE49-F238E27FC236}">
                <a16:creationId xmlns:a16="http://schemas.microsoft.com/office/drawing/2014/main" id="{C18280AB-6056-4E42-ABB1-998E94E2E797}"/>
              </a:ext>
            </a:extLst>
          </p:cNvPr>
          <p:cNvSpPr txBox="1"/>
          <p:nvPr/>
        </p:nvSpPr>
        <p:spPr>
          <a:xfrm>
            <a:off x="7789843" y="2423656"/>
            <a:ext cx="2705100" cy="841256"/>
          </a:xfrm>
          <a:prstGeom prst="rect">
            <a:avLst/>
          </a:prstGeom>
          <a:noFill/>
          <a:ln>
            <a:noFill/>
          </a:ln>
        </p:spPr>
        <p:txBody>
          <a:bodyPr spcFirstLastPara="1" wrap="square" lIns="45713" tIns="22850" rIns="45713" bIns="22850" anchor="t" anchorCtr="0">
            <a:noAutofit/>
          </a:bodyPr>
          <a:lstStyle/>
          <a:p>
            <a:pPr marL="171450" indent="-171450">
              <a:buClr>
                <a:srgbClr val="FF0000"/>
              </a:buClr>
              <a:buSzPts val="3000"/>
              <a:buFont typeface="Arial"/>
              <a:buChar char="•"/>
            </a:pPr>
            <a:r>
              <a:rPr lang="en-US" sz="1500" dirty="0">
                <a:solidFill>
                  <a:schemeClr val="tx1">
                    <a:lumMod val="95000"/>
                  </a:schemeClr>
                </a:solidFill>
                <a:latin typeface="Calibri"/>
                <a:ea typeface="Calibri"/>
                <a:cs typeface="Calibri"/>
                <a:sym typeface="Calibri"/>
              </a:rPr>
              <a:t>Fewer conduct problems</a:t>
            </a:r>
            <a:endParaRPr sz="900" dirty="0">
              <a:solidFill>
                <a:schemeClr val="tx1">
                  <a:lumMod val="95000"/>
                </a:schemeClr>
              </a:solidFill>
            </a:endParaRPr>
          </a:p>
          <a:p>
            <a:pPr marL="171450" indent="-171450">
              <a:spcBef>
                <a:spcPts val="400"/>
              </a:spcBef>
              <a:buClr>
                <a:srgbClr val="FF0000"/>
              </a:buClr>
              <a:buSzPts val="3000"/>
              <a:buFont typeface="Arial"/>
              <a:buChar char="•"/>
            </a:pPr>
            <a:r>
              <a:rPr lang="en-US" sz="1500" dirty="0">
                <a:solidFill>
                  <a:schemeClr val="tx1">
                    <a:lumMod val="95000"/>
                  </a:schemeClr>
                </a:solidFill>
                <a:latin typeface="Calibri"/>
                <a:ea typeface="Calibri"/>
                <a:cs typeface="Calibri"/>
                <a:sym typeface="Calibri"/>
              </a:rPr>
              <a:t>Less emotional stress</a:t>
            </a:r>
            <a:endParaRPr sz="900" dirty="0">
              <a:solidFill>
                <a:schemeClr val="tx1">
                  <a:lumMod val="95000"/>
                </a:schemeClr>
              </a:solidFill>
            </a:endParaRPr>
          </a:p>
          <a:p>
            <a:pPr marL="171450" indent="-171450">
              <a:spcBef>
                <a:spcPts val="400"/>
              </a:spcBef>
              <a:buClr>
                <a:srgbClr val="FF0000"/>
              </a:buClr>
              <a:buSzPts val="3000"/>
              <a:buFont typeface="Arial"/>
              <a:buChar char="•"/>
            </a:pPr>
            <a:r>
              <a:rPr lang="en-US" sz="1500" dirty="0">
                <a:solidFill>
                  <a:schemeClr val="tx1">
                    <a:lumMod val="95000"/>
                  </a:schemeClr>
                </a:solidFill>
                <a:latin typeface="Calibri"/>
                <a:ea typeface="Calibri"/>
                <a:cs typeface="Calibri"/>
                <a:sym typeface="Calibri"/>
              </a:rPr>
              <a:t>Lower drug use</a:t>
            </a:r>
            <a:endParaRPr sz="900" dirty="0">
              <a:solidFill>
                <a:schemeClr val="tx1">
                  <a:lumMod val="95000"/>
                </a:schemeClr>
              </a:solidFill>
            </a:endParaRPr>
          </a:p>
        </p:txBody>
      </p:sp>
      <p:sp>
        <p:nvSpPr>
          <p:cNvPr id="28" name="Google Shape;208;p23">
            <a:extLst>
              <a:ext uri="{FF2B5EF4-FFF2-40B4-BE49-F238E27FC236}">
                <a16:creationId xmlns:a16="http://schemas.microsoft.com/office/drawing/2014/main" id="{7F7F87BD-EFF0-41BE-A6BE-97350C753857}"/>
              </a:ext>
            </a:extLst>
          </p:cNvPr>
          <p:cNvSpPr txBox="1"/>
          <p:nvPr/>
        </p:nvSpPr>
        <p:spPr>
          <a:xfrm>
            <a:off x="1843001" y="1500548"/>
            <a:ext cx="9143998" cy="584776"/>
          </a:xfrm>
          <a:prstGeom prst="rect">
            <a:avLst/>
          </a:prstGeom>
          <a:solidFill>
            <a:srgbClr val="2264B1"/>
          </a:solidFill>
          <a:ln>
            <a:noFill/>
          </a:ln>
        </p:spPr>
        <p:txBody>
          <a:bodyPr spcFirstLastPara="1" wrap="square" lIns="45713" tIns="137150" rIns="45713" bIns="137150" anchor="t" anchorCtr="0">
            <a:noAutofit/>
          </a:bodyPr>
          <a:lstStyle/>
          <a:p>
            <a:pPr marL="796925"/>
            <a:r>
              <a:rPr lang="en-US" sz="2000" b="1">
                <a:solidFill>
                  <a:schemeClr val="lt1"/>
                </a:solidFill>
                <a:latin typeface="Calibri"/>
                <a:ea typeface="Calibri"/>
                <a:cs typeface="Calibri"/>
                <a:sym typeface="Calibri"/>
              </a:rPr>
              <a:t>                          </a:t>
            </a:r>
            <a:r>
              <a:rPr lang="en-US" sz="2000" b="1">
                <a:solidFill>
                  <a:schemeClr val="lt1"/>
                </a:solidFill>
                <a:latin typeface="Roboto"/>
                <a:ea typeface="Roboto"/>
                <a:cs typeface="Roboto"/>
                <a:sym typeface="Roboto"/>
              </a:rPr>
              <a:t>Science Links SEL to Student Gains:</a:t>
            </a:r>
            <a:r>
              <a:rPr lang="en-US" sz="2000">
                <a:solidFill>
                  <a:schemeClr val="lt1"/>
                </a:solidFill>
                <a:latin typeface="Roboto"/>
                <a:ea typeface="Roboto"/>
                <a:cs typeface="Roboto"/>
                <a:sym typeface="Roboto"/>
              </a:rPr>
              <a:t> </a:t>
            </a:r>
            <a:endParaRPr sz="900"/>
          </a:p>
        </p:txBody>
      </p:sp>
      <p:sp>
        <p:nvSpPr>
          <p:cNvPr id="29" name="Google Shape;209;p23">
            <a:extLst>
              <a:ext uri="{FF2B5EF4-FFF2-40B4-BE49-F238E27FC236}">
                <a16:creationId xmlns:a16="http://schemas.microsoft.com/office/drawing/2014/main" id="{34E9541D-10ED-4F7C-AAC2-860723F1BC4D}"/>
              </a:ext>
            </a:extLst>
          </p:cNvPr>
          <p:cNvSpPr txBox="1"/>
          <p:nvPr/>
        </p:nvSpPr>
        <p:spPr>
          <a:xfrm>
            <a:off x="1843001" y="4137773"/>
            <a:ext cx="9143998" cy="584776"/>
          </a:xfrm>
          <a:prstGeom prst="rect">
            <a:avLst/>
          </a:prstGeom>
          <a:solidFill>
            <a:srgbClr val="2264B1"/>
          </a:solidFill>
          <a:ln>
            <a:noFill/>
          </a:ln>
        </p:spPr>
        <p:txBody>
          <a:bodyPr spcFirstLastPara="1" wrap="square" lIns="45713" tIns="137150" rIns="45713" bIns="137150" anchor="t" anchorCtr="0">
            <a:noAutofit/>
          </a:bodyPr>
          <a:lstStyle/>
          <a:p>
            <a:pPr marL="796925"/>
            <a:r>
              <a:rPr lang="en-US" sz="2000" b="1">
                <a:solidFill>
                  <a:schemeClr val="lt1"/>
                </a:solidFill>
                <a:latin typeface="Calibri"/>
                <a:ea typeface="Calibri"/>
                <a:cs typeface="Calibri"/>
                <a:sym typeface="Calibri"/>
              </a:rPr>
              <a:t>                                             …and adults benefit too</a:t>
            </a:r>
            <a:endParaRPr sz="900"/>
          </a:p>
        </p:txBody>
      </p:sp>
      <p:sp>
        <p:nvSpPr>
          <p:cNvPr id="30" name="Google Shape;210;p23">
            <a:extLst>
              <a:ext uri="{FF2B5EF4-FFF2-40B4-BE49-F238E27FC236}">
                <a16:creationId xmlns:a16="http://schemas.microsoft.com/office/drawing/2014/main" id="{08338673-A654-4DDE-83E6-E5DEA40FB55B}"/>
              </a:ext>
            </a:extLst>
          </p:cNvPr>
          <p:cNvSpPr txBox="1"/>
          <p:nvPr/>
        </p:nvSpPr>
        <p:spPr>
          <a:xfrm>
            <a:off x="3506021" y="4936416"/>
            <a:ext cx="2982638" cy="1713290"/>
          </a:xfrm>
          <a:prstGeom prst="rect">
            <a:avLst/>
          </a:prstGeom>
          <a:noFill/>
          <a:ln>
            <a:noFill/>
          </a:ln>
        </p:spPr>
        <p:txBody>
          <a:bodyPr spcFirstLastPara="1" wrap="square" lIns="45713" tIns="22850" rIns="45713" bIns="22850" anchor="t" anchorCtr="0">
            <a:noAutofit/>
          </a:bodyPr>
          <a:lstStyle/>
          <a:p>
            <a:r>
              <a:rPr lang="en-US" sz="1500" dirty="0">
                <a:solidFill>
                  <a:schemeClr val="tx1">
                    <a:lumMod val="95000"/>
                  </a:schemeClr>
                </a:solidFill>
                <a:latin typeface="Calibri"/>
                <a:ea typeface="Calibri"/>
                <a:cs typeface="Calibri"/>
                <a:sym typeface="Calibri"/>
              </a:rPr>
              <a:t>Teachers who possess social and emotional competencies are </a:t>
            </a:r>
            <a:r>
              <a:rPr lang="en-US" sz="1500" b="1" dirty="0">
                <a:solidFill>
                  <a:schemeClr val="tx1">
                    <a:lumMod val="95000"/>
                  </a:schemeClr>
                </a:solidFill>
                <a:latin typeface="Calibri"/>
                <a:ea typeface="Calibri"/>
                <a:cs typeface="Calibri"/>
                <a:sym typeface="Calibri"/>
              </a:rPr>
              <a:t>more likely to stay in the classroom longer</a:t>
            </a:r>
            <a:r>
              <a:rPr lang="en-US" sz="1500" dirty="0">
                <a:solidFill>
                  <a:schemeClr val="tx1">
                    <a:lumMod val="95000"/>
                  </a:schemeClr>
                </a:solidFill>
                <a:latin typeface="Calibri"/>
                <a:ea typeface="Calibri"/>
                <a:cs typeface="Calibri"/>
                <a:sym typeface="Calibri"/>
              </a:rPr>
              <a:t> because they’re able to work more effectively with challenging students —one of the main causes of burnout</a:t>
            </a:r>
            <a:r>
              <a:rPr lang="en-US" sz="1500" dirty="0">
                <a:solidFill>
                  <a:schemeClr val="dk1"/>
                </a:solidFill>
                <a:latin typeface="Calibri"/>
                <a:ea typeface="Calibri"/>
                <a:cs typeface="Calibri"/>
                <a:sym typeface="Calibri"/>
              </a:rPr>
              <a:t>.</a:t>
            </a:r>
            <a:endParaRPr sz="900" dirty="0"/>
          </a:p>
          <a:p>
            <a:pPr marL="171450" indent="-76200">
              <a:spcBef>
                <a:spcPts val="400"/>
              </a:spcBef>
              <a:buClr>
                <a:schemeClr val="accent4"/>
              </a:buClr>
              <a:buSzPts val="3000"/>
            </a:pPr>
            <a:endParaRPr sz="1500" dirty="0">
              <a:solidFill>
                <a:schemeClr val="dk1"/>
              </a:solidFill>
              <a:latin typeface="Calibri"/>
              <a:ea typeface="Calibri"/>
              <a:cs typeface="Calibri"/>
              <a:sym typeface="Calibri"/>
            </a:endParaRPr>
          </a:p>
        </p:txBody>
      </p:sp>
      <p:pic>
        <p:nvPicPr>
          <p:cNvPr id="31" name="Google Shape;211;p23" descr="Clock">
            <a:extLst>
              <a:ext uri="{FF2B5EF4-FFF2-40B4-BE49-F238E27FC236}">
                <a16:creationId xmlns:a16="http://schemas.microsoft.com/office/drawing/2014/main" id="{10651975-FA80-46B4-83D0-04B6BCCE7512}"/>
              </a:ext>
            </a:extLst>
          </p:cNvPr>
          <p:cNvPicPr preferRelativeResize="0"/>
          <p:nvPr/>
        </p:nvPicPr>
        <p:blipFill rotWithShape="1">
          <a:blip r:embed="rId2">
            <a:alphaModFix/>
          </a:blip>
          <a:srcRect/>
          <a:stretch/>
        </p:blipFill>
        <p:spPr>
          <a:xfrm>
            <a:off x="2349574" y="4832855"/>
            <a:ext cx="1075622" cy="1075622"/>
          </a:xfrm>
          <a:prstGeom prst="rect">
            <a:avLst/>
          </a:prstGeom>
          <a:noFill/>
          <a:ln>
            <a:noFill/>
          </a:ln>
        </p:spPr>
      </p:pic>
      <p:sp>
        <p:nvSpPr>
          <p:cNvPr id="32" name="Google Shape;212;p23">
            <a:extLst>
              <a:ext uri="{FF2B5EF4-FFF2-40B4-BE49-F238E27FC236}">
                <a16:creationId xmlns:a16="http://schemas.microsoft.com/office/drawing/2014/main" id="{A39AACBC-FC36-45E7-A559-66BC0663E7C0}"/>
              </a:ext>
            </a:extLst>
          </p:cNvPr>
          <p:cNvSpPr/>
          <p:nvPr/>
        </p:nvSpPr>
        <p:spPr>
          <a:xfrm>
            <a:off x="7900899" y="4882172"/>
            <a:ext cx="2854264" cy="1661994"/>
          </a:xfrm>
          <a:prstGeom prst="rect">
            <a:avLst/>
          </a:prstGeom>
          <a:noFill/>
          <a:ln>
            <a:noFill/>
          </a:ln>
        </p:spPr>
        <p:txBody>
          <a:bodyPr spcFirstLastPara="1" wrap="square" lIns="45713" tIns="22850" rIns="45713" bIns="22850" anchor="t" anchorCtr="0">
            <a:noAutofit/>
          </a:bodyPr>
          <a:lstStyle/>
          <a:p>
            <a:r>
              <a:rPr lang="en-US" sz="1500" dirty="0">
                <a:solidFill>
                  <a:schemeClr val="tx1">
                    <a:lumMod val="95000"/>
                  </a:schemeClr>
                </a:solidFill>
                <a:latin typeface="Calibri"/>
                <a:ea typeface="Calibri"/>
                <a:cs typeface="Calibri"/>
                <a:sym typeface="Calibri"/>
              </a:rPr>
              <a:t>Statistically significant associations between measured social-emotional skills in kindergarten and key young adult outcomes across multiple domains of </a:t>
            </a:r>
            <a:r>
              <a:rPr lang="en-US" sz="1500" b="1" dirty="0">
                <a:solidFill>
                  <a:schemeClr val="tx1">
                    <a:lumMod val="95000"/>
                  </a:schemeClr>
                </a:solidFill>
                <a:latin typeface="Calibri"/>
                <a:ea typeface="Calibri"/>
                <a:cs typeface="Calibri"/>
                <a:sym typeface="Calibri"/>
              </a:rPr>
              <a:t>education, employment, criminal activity, substance use, and mental health</a:t>
            </a:r>
            <a:r>
              <a:rPr lang="en-US" sz="1500" dirty="0">
                <a:solidFill>
                  <a:schemeClr val="tx1">
                    <a:lumMod val="95000"/>
                  </a:schemeClr>
                </a:solidFill>
                <a:latin typeface="Calibri"/>
                <a:ea typeface="Calibri"/>
                <a:cs typeface="Calibri"/>
                <a:sym typeface="Calibri"/>
              </a:rPr>
              <a:t>.</a:t>
            </a:r>
            <a:r>
              <a:rPr lang="en-US" sz="1500" i="1" dirty="0">
                <a:solidFill>
                  <a:schemeClr val="tx1">
                    <a:lumMod val="95000"/>
                  </a:schemeClr>
                </a:solidFill>
                <a:latin typeface="Calibri"/>
                <a:ea typeface="Calibri"/>
                <a:cs typeface="Calibri"/>
                <a:sym typeface="Calibri"/>
              </a:rPr>
              <a:t> </a:t>
            </a:r>
            <a:endParaRPr sz="1500" dirty="0">
              <a:solidFill>
                <a:schemeClr val="tx1">
                  <a:lumMod val="95000"/>
                </a:schemeClr>
              </a:solidFill>
              <a:latin typeface="Calibri"/>
              <a:ea typeface="Calibri"/>
              <a:cs typeface="Calibri"/>
              <a:sym typeface="Calibri"/>
            </a:endParaRPr>
          </a:p>
        </p:txBody>
      </p:sp>
      <p:pic>
        <p:nvPicPr>
          <p:cNvPr id="33" name="Google Shape;213;p23" descr="Brain in head">
            <a:extLst>
              <a:ext uri="{FF2B5EF4-FFF2-40B4-BE49-F238E27FC236}">
                <a16:creationId xmlns:a16="http://schemas.microsoft.com/office/drawing/2014/main" id="{8744AD23-417D-42A5-84E8-39700C5DD9CB}"/>
              </a:ext>
            </a:extLst>
          </p:cNvPr>
          <p:cNvPicPr preferRelativeResize="0"/>
          <p:nvPr/>
        </p:nvPicPr>
        <p:blipFill rotWithShape="1">
          <a:blip r:embed="rId3">
            <a:alphaModFix/>
          </a:blip>
          <a:srcRect/>
          <a:stretch/>
        </p:blipFill>
        <p:spPr>
          <a:xfrm>
            <a:off x="6761143" y="4868095"/>
            <a:ext cx="1028700" cy="1028700"/>
          </a:xfrm>
          <a:prstGeom prst="rect">
            <a:avLst/>
          </a:prstGeom>
          <a:noFill/>
          <a:ln>
            <a:noFill/>
          </a:ln>
        </p:spPr>
      </p:pic>
    </p:spTree>
    <p:extLst>
      <p:ext uri="{BB962C8B-B14F-4D97-AF65-F5344CB8AC3E}">
        <p14:creationId xmlns:p14="http://schemas.microsoft.com/office/powerpoint/2010/main" val="2466450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DC6C4-541F-4028-9C89-51A229BFCFF8}"/>
              </a:ext>
            </a:extLst>
          </p:cNvPr>
          <p:cNvSpPr>
            <a:spLocks noGrp="1"/>
          </p:cNvSpPr>
          <p:nvPr>
            <p:ph type="title"/>
          </p:nvPr>
        </p:nvSpPr>
        <p:spPr/>
        <p:txBody>
          <a:bodyPr/>
          <a:lstStyle/>
          <a:p>
            <a:r>
              <a:rPr lang="en-US" dirty="0"/>
              <a:t>Employers Value SEL</a:t>
            </a:r>
          </a:p>
        </p:txBody>
      </p:sp>
      <p:grpSp>
        <p:nvGrpSpPr>
          <p:cNvPr id="4" name="Google Shape;344;p31">
            <a:extLst>
              <a:ext uri="{FF2B5EF4-FFF2-40B4-BE49-F238E27FC236}">
                <a16:creationId xmlns:a16="http://schemas.microsoft.com/office/drawing/2014/main" id="{E1AB69F2-AEC9-4055-910F-5143C39E53C8}"/>
              </a:ext>
            </a:extLst>
          </p:cNvPr>
          <p:cNvGrpSpPr/>
          <p:nvPr/>
        </p:nvGrpSpPr>
        <p:grpSpPr>
          <a:xfrm>
            <a:off x="611267" y="2115184"/>
            <a:ext cx="7758292" cy="1141201"/>
            <a:chOff x="1931713" y="3330274"/>
            <a:chExt cx="14793700" cy="2282401"/>
          </a:xfrm>
        </p:grpSpPr>
        <p:sp>
          <p:nvSpPr>
            <p:cNvPr id="5" name="Google Shape;345;p31">
              <a:extLst>
                <a:ext uri="{FF2B5EF4-FFF2-40B4-BE49-F238E27FC236}">
                  <a16:creationId xmlns:a16="http://schemas.microsoft.com/office/drawing/2014/main" id="{7F53B71C-D251-467E-9FE6-FFA85CDF6F75}"/>
                </a:ext>
              </a:extLst>
            </p:cNvPr>
            <p:cNvSpPr txBox="1"/>
            <p:nvPr/>
          </p:nvSpPr>
          <p:spPr>
            <a:xfrm>
              <a:off x="4421813" y="3330274"/>
              <a:ext cx="12303600" cy="2154300"/>
            </a:xfrm>
            <a:prstGeom prst="rect">
              <a:avLst/>
            </a:prstGeom>
            <a:noFill/>
            <a:ln>
              <a:noFill/>
            </a:ln>
          </p:spPr>
          <p:txBody>
            <a:bodyPr spcFirstLastPara="1" wrap="square" lIns="45713" tIns="22850" rIns="45713" bIns="22850" anchor="t" anchorCtr="0">
              <a:noAutofit/>
            </a:bodyPr>
            <a:lstStyle/>
            <a:p>
              <a:r>
                <a:rPr lang="en-US" sz="2250" dirty="0">
                  <a:solidFill>
                    <a:schemeClr val="dk1"/>
                  </a:solidFill>
                  <a:latin typeface="Roboto"/>
                  <a:ea typeface="Roboto"/>
                  <a:cs typeface="Roboto"/>
                  <a:sym typeface="Roboto"/>
                </a:rPr>
                <a:t>Of surveyed executives say skills such as </a:t>
              </a:r>
              <a:r>
                <a:rPr lang="en-US" sz="2250" dirty="0">
                  <a:latin typeface="Roboto"/>
                  <a:ea typeface="Roboto"/>
                  <a:cs typeface="Roboto"/>
                  <a:sym typeface="Roboto"/>
                </a:rPr>
                <a:t>problem-solving and communicating clearly </a:t>
              </a:r>
              <a:r>
                <a:rPr lang="en-US" sz="2250" dirty="0">
                  <a:solidFill>
                    <a:schemeClr val="dk1"/>
                  </a:solidFill>
                  <a:latin typeface="Roboto"/>
                  <a:ea typeface="Roboto"/>
                  <a:cs typeface="Roboto"/>
                  <a:sym typeface="Roboto"/>
                </a:rPr>
                <a:t>are equally or more important than technical skills</a:t>
              </a:r>
              <a:endParaRPr sz="2250" dirty="0"/>
            </a:p>
            <a:p>
              <a:endParaRPr sz="1200" i="1" dirty="0">
                <a:solidFill>
                  <a:srgbClr val="04040D"/>
                </a:solidFill>
                <a:latin typeface="Roboto"/>
                <a:ea typeface="Roboto"/>
                <a:cs typeface="Roboto"/>
                <a:sym typeface="Roboto"/>
              </a:endParaRPr>
            </a:p>
            <a:p>
              <a:r>
                <a:rPr lang="en-US" sz="700" i="1" dirty="0">
                  <a:solidFill>
                    <a:srgbClr val="04040D"/>
                  </a:solidFill>
                  <a:latin typeface="Roboto"/>
                  <a:ea typeface="Roboto"/>
                  <a:cs typeface="Roboto"/>
                  <a:sym typeface="Roboto"/>
                </a:rPr>
                <a:t>National Bureau of Economic Research, 2015</a:t>
              </a:r>
              <a:endParaRPr sz="900" dirty="0"/>
            </a:p>
          </p:txBody>
        </p:sp>
        <p:grpSp>
          <p:nvGrpSpPr>
            <p:cNvPr id="6" name="Google Shape;346;p31">
              <a:extLst>
                <a:ext uri="{FF2B5EF4-FFF2-40B4-BE49-F238E27FC236}">
                  <a16:creationId xmlns:a16="http://schemas.microsoft.com/office/drawing/2014/main" id="{9018DC2C-0013-457D-848C-98E4E114A28B}"/>
                </a:ext>
              </a:extLst>
            </p:cNvPr>
            <p:cNvGrpSpPr/>
            <p:nvPr/>
          </p:nvGrpSpPr>
          <p:grpSpPr>
            <a:xfrm>
              <a:off x="1931713" y="3468827"/>
              <a:ext cx="3757777" cy="2143848"/>
              <a:chOff x="1931713" y="3468827"/>
              <a:chExt cx="3757777" cy="2143848"/>
            </a:xfrm>
          </p:grpSpPr>
          <p:sp>
            <p:nvSpPr>
              <p:cNvPr id="7" name="Google Shape;347;p31">
                <a:extLst>
                  <a:ext uri="{FF2B5EF4-FFF2-40B4-BE49-F238E27FC236}">
                    <a16:creationId xmlns:a16="http://schemas.microsoft.com/office/drawing/2014/main" id="{A4383535-8AD9-4AAD-B589-99FEDC4EF911}"/>
                  </a:ext>
                </a:extLst>
              </p:cNvPr>
              <p:cNvSpPr txBox="1"/>
              <p:nvPr/>
            </p:nvSpPr>
            <p:spPr>
              <a:xfrm>
                <a:off x="2314230" y="4239791"/>
                <a:ext cx="3375260" cy="923330"/>
              </a:xfrm>
              <a:prstGeom prst="rect">
                <a:avLst/>
              </a:prstGeom>
              <a:noFill/>
              <a:ln>
                <a:noFill/>
              </a:ln>
            </p:spPr>
            <p:txBody>
              <a:bodyPr spcFirstLastPara="1" wrap="square" lIns="45713" tIns="22850" rIns="45713" bIns="22850" anchor="t" anchorCtr="0">
                <a:noAutofit/>
              </a:bodyPr>
              <a:lstStyle/>
              <a:p>
                <a:pPr>
                  <a:lnSpc>
                    <a:spcPct val="90000"/>
                  </a:lnSpc>
                  <a:buClr>
                    <a:srgbClr val="0078C0"/>
                  </a:buClr>
                  <a:buSzPts val="6000"/>
                </a:pPr>
                <a:r>
                  <a:rPr lang="en-US" sz="3000" b="1" dirty="0">
                    <a:solidFill>
                      <a:srgbClr val="0078C0"/>
                    </a:solidFill>
                    <a:latin typeface="Arial Narrow"/>
                    <a:ea typeface="Arial Narrow"/>
                    <a:cs typeface="Arial Narrow"/>
                    <a:sym typeface="Arial Narrow"/>
                  </a:rPr>
                  <a:t>92%</a:t>
                </a:r>
                <a:endParaRPr sz="3000" b="1" dirty="0">
                  <a:solidFill>
                    <a:schemeClr val="dk1"/>
                  </a:solidFill>
                  <a:latin typeface="Arial Narrow"/>
                  <a:ea typeface="Arial Narrow"/>
                  <a:cs typeface="Arial Narrow"/>
                  <a:sym typeface="Arial Narrow"/>
                </a:endParaRPr>
              </a:p>
            </p:txBody>
          </p:sp>
          <p:grpSp>
            <p:nvGrpSpPr>
              <p:cNvPr id="8" name="Google Shape;348;p31">
                <a:extLst>
                  <a:ext uri="{FF2B5EF4-FFF2-40B4-BE49-F238E27FC236}">
                    <a16:creationId xmlns:a16="http://schemas.microsoft.com/office/drawing/2014/main" id="{699C98F5-DE7F-408E-BF3D-223116A8DC46}"/>
                  </a:ext>
                </a:extLst>
              </p:cNvPr>
              <p:cNvGrpSpPr/>
              <p:nvPr/>
            </p:nvGrpSpPr>
            <p:grpSpPr>
              <a:xfrm>
                <a:off x="1931713" y="3468827"/>
                <a:ext cx="1981200" cy="2143848"/>
                <a:chOff x="2743200" y="4028352"/>
                <a:chExt cx="1981200" cy="2143848"/>
              </a:xfrm>
            </p:grpSpPr>
            <p:sp>
              <p:nvSpPr>
                <p:cNvPr id="9" name="Google Shape;349;p31">
                  <a:extLst>
                    <a:ext uri="{FF2B5EF4-FFF2-40B4-BE49-F238E27FC236}">
                      <a16:creationId xmlns:a16="http://schemas.microsoft.com/office/drawing/2014/main" id="{EB1DD735-AEA3-44B0-A20D-5BA0D9A9968A}"/>
                    </a:ext>
                  </a:extLst>
                </p:cNvPr>
                <p:cNvSpPr/>
                <p:nvPr/>
              </p:nvSpPr>
              <p:spPr>
                <a:xfrm>
                  <a:off x="2743200" y="4191000"/>
                  <a:ext cx="1981200" cy="1981200"/>
                </a:xfrm>
                <a:prstGeom prst="ellipse">
                  <a:avLst/>
                </a:prstGeom>
                <a:noFill/>
                <a:ln w="279400" cap="flat" cmpd="sng">
                  <a:solidFill>
                    <a:srgbClr val="0078C0"/>
                  </a:solidFill>
                  <a:prstDash val="solid"/>
                  <a:miter lim="800000"/>
                  <a:headEnd type="none" w="sm" len="sm"/>
                  <a:tailEnd type="none" w="sm" len="sm"/>
                </a:ln>
              </p:spPr>
              <p:txBody>
                <a:bodyPr spcFirstLastPara="1" wrap="square" lIns="45713" tIns="22850" rIns="45713" bIns="22850" anchor="ctr" anchorCtr="0">
                  <a:noAutofit/>
                </a:bodyPr>
                <a:lstStyle/>
                <a:p>
                  <a:pPr algn="ctr"/>
                  <a:endParaRPr sz="1400">
                    <a:solidFill>
                      <a:schemeClr val="dk1"/>
                    </a:solidFill>
                    <a:latin typeface="Roboto"/>
                    <a:ea typeface="Roboto"/>
                    <a:cs typeface="Roboto"/>
                    <a:sym typeface="Roboto"/>
                  </a:endParaRPr>
                </a:p>
              </p:txBody>
            </p:sp>
            <p:sp>
              <p:nvSpPr>
                <p:cNvPr id="10" name="Google Shape;350;p31">
                  <a:extLst>
                    <a:ext uri="{FF2B5EF4-FFF2-40B4-BE49-F238E27FC236}">
                      <a16:creationId xmlns:a16="http://schemas.microsoft.com/office/drawing/2014/main" id="{7842A52B-A681-438A-A4DE-851BC710E0D2}"/>
                    </a:ext>
                  </a:extLst>
                </p:cNvPr>
                <p:cNvSpPr/>
                <p:nvPr/>
              </p:nvSpPr>
              <p:spPr>
                <a:xfrm rot="20100762">
                  <a:off x="3162278" y="4028352"/>
                  <a:ext cx="303770" cy="521598"/>
                </a:xfrm>
                <a:prstGeom prst="roundRect">
                  <a:avLst>
                    <a:gd name="adj" fmla="val 16667"/>
                  </a:avLst>
                </a:prstGeom>
                <a:solidFill>
                  <a:schemeClr val="lt2"/>
                </a:solidFill>
                <a:ln>
                  <a:noFill/>
                </a:ln>
              </p:spPr>
              <p:txBody>
                <a:bodyPr spcFirstLastPara="1" wrap="square" lIns="45713" tIns="22850" rIns="45713" bIns="22850" anchor="ctr" anchorCtr="0">
                  <a:noAutofit/>
                </a:bodyPr>
                <a:lstStyle/>
                <a:p>
                  <a:pPr algn="ctr"/>
                  <a:endParaRPr sz="1350">
                    <a:solidFill>
                      <a:schemeClr val="lt1"/>
                    </a:solidFill>
                    <a:latin typeface="Roboto"/>
                    <a:ea typeface="Roboto"/>
                    <a:cs typeface="Roboto"/>
                    <a:sym typeface="Roboto"/>
                  </a:endParaRPr>
                </a:p>
              </p:txBody>
            </p:sp>
          </p:grpSp>
        </p:grpSp>
      </p:grpSp>
      <p:sp>
        <p:nvSpPr>
          <p:cNvPr id="11" name="Google Shape;351;p31">
            <a:extLst>
              <a:ext uri="{FF2B5EF4-FFF2-40B4-BE49-F238E27FC236}">
                <a16:creationId xmlns:a16="http://schemas.microsoft.com/office/drawing/2014/main" id="{5BF65CBC-C9CB-4A42-AF3B-9BF97497CA31}"/>
              </a:ext>
            </a:extLst>
          </p:cNvPr>
          <p:cNvSpPr txBox="1"/>
          <p:nvPr/>
        </p:nvSpPr>
        <p:spPr>
          <a:xfrm>
            <a:off x="2667000" y="3900878"/>
            <a:ext cx="8025600" cy="1387543"/>
          </a:xfrm>
          <a:prstGeom prst="rect">
            <a:avLst/>
          </a:prstGeom>
          <a:noFill/>
          <a:ln>
            <a:noFill/>
          </a:ln>
        </p:spPr>
        <p:txBody>
          <a:bodyPr spcFirstLastPara="1" wrap="square" lIns="45713" tIns="22850" rIns="45713" bIns="22850" anchor="t" anchorCtr="0">
            <a:noAutofit/>
          </a:bodyPr>
          <a:lstStyle/>
          <a:p>
            <a:r>
              <a:rPr lang="en-US" sz="2000" dirty="0">
                <a:solidFill>
                  <a:schemeClr val="dk1"/>
                </a:solidFill>
                <a:latin typeface="Roboto"/>
                <a:ea typeface="Roboto"/>
                <a:cs typeface="Roboto"/>
                <a:sym typeface="Roboto"/>
              </a:rPr>
              <a:t>The Top 10 skills identified by the World Economic Forum all </a:t>
            </a:r>
            <a:r>
              <a:rPr lang="en-US" sz="2000" dirty="0">
                <a:latin typeface="Roboto"/>
                <a:ea typeface="Roboto"/>
                <a:cs typeface="Roboto"/>
                <a:sym typeface="Roboto"/>
              </a:rPr>
              <a:t>involve social and emotional competence.</a:t>
            </a:r>
            <a:endParaRPr sz="2000" dirty="0">
              <a:latin typeface="Roboto"/>
              <a:ea typeface="Roboto"/>
              <a:cs typeface="Roboto"/>
              <a:sym typeface="Roboto"/>
            </a:endParaRPr>
          </a:p>
          <a:p>
            <a:endParaRPr sz="1600" dirty="0">
              <a:solidFill>
                <a:schemeClr val="dk1"/>
              </a:solidFill>
              <a:latin typeface="Roboto"/>
              <a:ea typeface="Roboto"/>
              <a:cs typeface="Roboto"/>
              <a:sym typeface="Roboto"/>
            </a:endParaRPr>
          </a:p>
          <a:p>
            <a:endParaRPr sz="1600" dirty="0">
              <a:solidFill>
                <a:schemeClr val="dk1"/>
              </a:solidFill>
              <a:latin typeface="Roboto"/>
              <a:ea typeface="Roboto"/>
              <a:cs typeface="Roboto"/>
              <a:sym typeface="Roboto"/>
            </a:endParaRPr>
          </a:p>
          <a:p>
            <a:endParaRPr sz="1350" dirty="0">
              <a:solidFill>
                <a:schemeClr val="dk1"/>
              </a:solidFill>
              <a:latin typeface="Roboto"/>
              <a:ea typeface="Roboto"/>
              <a:cs typeface="Roboto"/>
              <a:sym typeface="Roboto"/>
            </a:endParaRPr>
          </a:p>
          <a:p>
            <a:endParaRPr sz="1350" dirty="0">
              <a:solidFill>
                <a:schemeClr val="dk1"/>
              </a:solidFill>
              <a:latin typeface="Roboto"/>
              <a:ea typeface="Roboto"/>
              <a:cs typeface="Roboto"/>
              <a:sym typeface="Roboto"/>
            </a:endParaRPr>
          </a:p>
          <a:p>
            <a:endParaRPr sz="1350" dirty="0">
              <a:solidFill>
                <a:schemeClr val="dk1"/>
              </a:solidFill>
              <a:latin typeface="Roboto"/>
              <a:ea typeface="Roboto"/>
              <a:cs typeface="Roboto"/>
              <a:sym typeface="Roboto"/>
            </a:endParaRPr>
          </a:p>
          <a:p>
            <a:endParaRPr sz="1350" dirty="0">
              <a:solidFill>
                <a:schemeClr val="dk1"/>
              </a:solidFill>
              <a:latin typeface="Roboto"/>
              <a:ea typeface="Roboto"/>
              <a:cs typeface="Roboto"/>
              <a:sym typeface="Roboto"/>
            </a:endParaRPr>
          </a:p>
          <a:p>
            <a:endParaRPr sz="1350" dirty="0">
              <a:solidFill>
                <a:schemeClr val="dk1"/>
              </a:solidFill>
              <a:latin typeface="Roboto"/>
              <a:ea typeface="Roboto"/>
              <a:cs typeface="Roboto"/>
              <a:sym typeface="Roboto"/>
            </a:endParaRPr>
          </a:p>
          <a:p>
            <a:endParaRPr sz="1350" dirty="0">
              <a:solidFill>
                <a:schemeClr val="dk1"/>
              </a:solidFill>
              <a:latin typeface="Roboto"/>
              <a:ea typeface="Roboto"/>
              <a:cs typeface="Roboto"/>
              <a:sym typeface="Roboto"/>
            </a:endParaRPr>
          </a:p>
          <a:p>
            <a:endParaRPr sz="1350" dirty="0">
              <a:solidFill>
                <a:schemeClr val="dk1"/>
              </a:solidFill>
              <a:latin typeface="Roboto"/>
              <a:ea typeface="Roboto"/>
              <a:cs typeface="Roboto"/>
              <a:sym typeface="Roboto"/>
            </a:endParaRPr>
          </a:p>
          <a:p>
            <a:r>
              <a:rPr lang="en-US" sz="700" dirty="0">
                <a:solidFill>
                  <a:schemeClr val="dk1"/>
                </a:solidFill>
                <a:latin typeface="Roboto"/>
                <a:ea typeface="Roboto"/>
                <a:cs typeface="Roboto"/>
                <a:sym typeface="Roboto"/>
              </a:rPr>
              <a:t>           Source: Future of Jobs Report, World Economic Forum</a:t>
            </a:r>
            <a:endParaRPr sz="900" dirty="0"/>
          </a:p>
        </p:txBody>
      </p:sp>
      <p:sp>
        <p:nvSpPr>
          <p:cNvPr id="12" name="Google Shape;353;p31">
            <a:extLst>
              <a:ext uri="{FF2B5EF4-FFF2-40B4-BE49-F238E27FC236}">
                <a16:creationId xmlns:a16="http://schemas.microsoft.com/office/drawing/2014/main" id="{05C5DA72-0CDF-418D-ADF3-A8B80A8A0992}"/>
              </a:ext>
            </a:extLst>
          </p:cNvPr>
          <p:cNvSpPr txBox="1"/>
          <p:nvPr/>
        </p:nvSpPr>
        <p:spPr>
          <a:xfrm>
            <a:off x="6508238" y="4737682"/>
            <a:ext cx="3168300" cy="2057400"/>
          </a:xfrm>
          <a:prstGeom prst="rect">
            <a:avLst/>
          </a:prstGeom>
          <a:noFill/>
          <a:ln>
            <a:noFill/>
          </a:ln>
        </p:spPr>
        <p:txBody>
          <a:bodyPr spcFirstLastPara="1" wrap="square" lIns="45713" tIns="22850" rIns="45713" bIns="22850" anchor="t" anchorCtr="0">
            <a:noAutofit/>
          </a:bodyPr>
          <a:lstStyle/>
          <a:p>
            <a:pPr marL="257175" indent="-257175">
              <a:lnSpc>
                <a:spcPct val="150000"/>
              </a:lnSpc>
              <a:buClr>
                <a:srgbClr val="0078C0"/>
              </a:buClr>
              <a:buSzPts val="2700"/>
              <a:buFont typeface="Roboto Condensed"/>
              <a:buAutoNum type="arabicPeriod" startAt="6"/>
            </a:pPr>
            <a:r>
              <a:rPr lang="en-US" sz="1350" b="1" dirty="0">
                <a:latin typeface="Roboto"/>
                <a:ea typeface="Roboto"/>
                <a:cs typeface="Roboto"/>
                <a:sym typeface="Roboto"/>
              </a:rPr>
              <a:t>Emotional intelligence</a:t>
            </a:r>
            <a:endParaRPr sz="900" dirty="0"/>
          </a:p>
          <a:p>
            <a:pPr marL="257175" indent="-257175">
              <a:lnSpc>
                <a:spcPct val="150000"/>
              </a:lnSpc>
              <a:buClr>
                <a:srgbClr val="0078C0"/>
              </a:buClr>
              <a:buSzPts val="2700"/>
              <a:buFont typeface="Roboto Condensed"/>
              <a:buAutoNum type="arabicPeriod" startAt="6"/>
            </a:pPr>
            <a:r>
              <a:rPr lang="en-US" sz="1350" b="1" dirty="0">
                <a:latin typeface="Roboto"/>
                <a:ea typeface="Roboto"/>
                <a:cs typeface="Roboto"/>
                <a:sym typeface="Roboto"/>
              </a:rPr>
              <a:t>Judgment and decision-making</a:t>
            </a:r>
            <a:endParaRPr sz="900" dirty="0"/>
          </a:p>
          <a:p>
            <a:pPr marL="257175" indent="-257175">
              <a:lnSpc>
                <a:spcPct val="150000"/>
              </a:lnSpc>
              <a:buClr>
                <a:srgbClr val="0078C0"/>
              </a:buClr>
              <a:buSzPts val="2700"/>
              <a:buFont typeface="Roboto Condensed"/>
              <a:buAutoNum type="arabicPeriod" startAt="6"/>
            </a:pPr>
            <a:r>
              <a:rPr lang="en-US" sz="1350" b="1" dirty="0">
                <a:latin typeface="Roboto"/>
                <a:ea typeface="Roboto"/>
                <a:cs typeface="Roboto"/>
                <a:sym typeface="Roboto"/>
              </a:rPr>
              <a:t>Service orientation</a:t>
            </a:r>
            <a:endParaRPr sz="900" dirty="0"/>
          </a:p>
          <a:p>
            <a:pPr marL="257175" indent="-257175">
              <a:lnSpc>
                <a:spcPct val="150000"/>
              </a:lnSpc>
              <a:buClr>
                <a:srgbClr val="0078C0"/>
              </a:buClr>
              <a:buSzPts val="2700"/>
              <a:buFont typeface="Roboto Condensed"/>
              <a:buAutoNum type="arabicPeriod" startAt="6"/>
            </a:pPr>
            <a:r>
              <a:rPr lang="en-US" sz="1350" b="1" dirty="0">
                <a:latin typeface="Roboto"/>
                <a:ea typeface="Roboto"/>
                <a:cs typeface="Roboto"/>
                <a:sym typeface="Roboto"/>
              </a:rPr>
              <a:t>Negotiation</a:t>
            </a:r>
            <a:endParaRPr sz="900" dirty="0"/>
          </a:p>
          <a:p>
            <a:pPr marL="257175" indent="-257175">
              <a:lnSpc>
                <a:spcPct val="150000"/>
              </a:lnSpc>
              <a:buClr>
                <a:srgbClr val="0078C0"/>
              </a:buClr>
              <a:buSzPts val="2700"/>
              <a:buFont typeface="Roboto Condensed"/>
              <a:buAutoNum type="arabicPeriod" startAt="6"/>
            </a:pPr>
            <a:r>
              <a:rPr lang="en-US" sz="1350" b="1" dirty="0">
                <a:latin typeface="Roboto"/>
                <a:ea typeface="Roboto"/>
                <a:cs typeface="Roboto"/>
                <a:sym typeface="Roboto"/>
              </a:rPr>
              <a:t>Cognitive flexibility</a:t>
            </a:r>
            <a:endParaRPr sz="900" dirty="0"/>
          </a:p>
        </p:txBody>
      </p:sp>
      <p:sp>
        <p:nvSpPr>
          <p:cNvPr id="13" name="Google Shape;352;p31">
            <a:extLst>
              <a:ext uri="{FF2B5EF4-FFF2-40B4-BE49-F238E27FC236}">
                <a16:creationId xmlns:a16="http://schemas.microsoft.com/office/drawing/2014/main" id="{F977156D-F575-4A18-8B80-CE0B027CB325}"/>
              </a:ext>
            </a:extLst>
          </p:cNvPr>
          <p:cNvSpPr txBox="1"/>
          <p:nvPr/>
        </p:nvSpPr>
        <p:spPr>
          <a:xfrm>
            <a:off x="3693367" y="4716595"/>
            <a:ext cx="3168300" cy="2057400"/>
          </a:xfrm>
          <a:prstGeom prst="rect">
            <a:avLst/>
          </a:prstGeom>
          <a:noFill/>
          <a:ln>
            <a:noFill/>
          </a:ln>
        </p:spPr>
        <p:txBody>
          <a:bodyPr spcFirstLastPara="1" wrap="square" lIns="45713" tIns="22850" rIns="45713" bIns="22850" anchor="t" anchorCtr="0">
            <a:noAutofit/>
          </a:bodyPr>
          <a:lstStyle/>
          <a:p>
            <a:pPr marL="257175" indent="-257175">
              <a:lnSpc>
                <a:spcPct val="150000"/>
              </a:lnSpc>
              <a:buClr>
                <a:srgbClr val="0078C0"/>
              </a:buClr>
              <a:buSzPts val="2700"/>
              <a:buFont typeface="Roboto Condensed"/>
              <a:buAutoNum type="arabicPeriod"/>
            </a:pPr>
            <a:r>
              <a:rPr lang="en-US" sz="1350" b="1" dirty="0">
                <a:latin typeface="Roboto"/>
                <a:ea typeface="Roboto"/>
                <a:cs typeface="Roboto"/>
                <a:sym typeface="Roboto"/>
              </a:rPr>
              <a:t>Complex problem solving</a:t>
            </a:r>
            <a:endParaRPr sz="900" dirty="0"/>
          </a:p>
          <a:p>
            <a:pPr marL="257175" indent="-257175">
              <a:lnSpc>
                <a:spcPct val="150000"/>
              </a:lnSpc>
              <a:buClr>
                <a:srgbClr val="0078C0"/>
              </a:buClr>
              <a:buSzPts val="2700"/>
              <a:buFont typeface="Roboto Condensed"/>
              <a:buAutoNum type="arabicPeriod"/>
            </a:pPr>
            <a:r>
              <a:rPr lang="en-US" sz="1350" b="1" dirty="0">
                <a:latin typeface="Roboto"/>
                <a:ea typeface="Roboto"/>
                <a:cs typeface="Roboto"/>
                <a:sym typeface="Roboto"/>
              </a:rPr>
              <a:t>Critical thinking</a:t>
            </a:r>
            <a:endParaRPr sz="900" dirty="0"/>
          </a:p>
          <a:p>
            <a:pPr marL="257175" indent="-257175">
              <a:lnSpc>
                <a:spcPct val="150000"/>
              </a:lnSpc>
              <a:buClr>
                <a:srgbClr val="0078C0"/>
              </a:buClr>
              <a:buSzPts val="2700"/>
              <a:buFont typeface="Roboto Condensed"/>
              <a:buAutoNum type="arabicPeriod"/>
            </a:pPr>
            <a:r>
              <a:rPr lang="en-US" sz="1350" b="1" dirty="0">
                <a:latin typeface="Roboto"/>
                <a:ea typeface="Roboto"/>
                <a:cs typeface="Roboto"/>
                <a:sym typeface="Roboto"/>
              </a:rPr>
              <a:t>Creativity</a:t>
            </a:r>
            <a:endParaRPr sz="900" dirty="0"/>
          </a:p>
          <a:p>
            <a:pPr marL="257175" indent="-257175">
              <a:lnSpc>
                <a:spcPct val="150000"/>
              </a:lnSpc>
              <a:buClr>
                <a:srgbClr val="0078C0"/>
              </a:buClr>
              <a:buSzPts val="2700"/>
              <a:buFont typeface="Roboto Condensed"/>
              <a:buAutoNum type="arabicPeriod"/>
            </a:pPr>
            <a:r>
              <a:rPr lang="en-US" sz="1350" b="1" dirty="0">
                <a:latin typeface="Roboto"/>
                <a:ea typeface="Roboto"/>
                <a:cs typeface="Roboto"/>
                <a:sym typeface="Roboto"/>
              </a:rPr>
              <a:t>People management</a:t>
            </a:r>
            <a:endParaRPr sz="900" dirty="0"/>
          </a:p>
          <a:p>
            <a:pPr marL="257175" indent="-257175">
              <a:lnSpc>
                <a:spcPct val="150000"/>
              </a:lnSpc>
              <a:buClr>
                <a:srgbClr val="0078C0"/>
              </a:buClr>
              <a:buSzPts val="2700"/>
              <a:buFont typeface="Roboto Condensed"/>
              <a:buAutoNum type="arabicPeriod"/>
            </a:pPr>
            <a:r>
              <a:rPr lang="en-US" sz="1350" b="1" dirty="0">
                <a:latin typeface="Roboto"/>
                <a:ea typeface="Roboto"/>
                <a:cs typeface="Roboto"/>
                <a:sym typeface="Roboto"/>
              </a:rPr>
              <a:t>Coordinating with others</a:t>
            </a:r>
            <a:endParaRPr sz="900" dirty="0"/>
          </a:p>
        </p:txBody>
      </p:sp>
    </p:spTree>
    <p:extLst>
      <p:ext uri="{BB962C8B-B14F-4D97-AF65-F5344CB8AC3E}">
        <p14:creationId xmlns:p14="http://schemas.microsoft.com/office/powerpoint/2010/main" val="4189417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chemeClr val="bg2">
                <a:shade val="91000"/>
                <a:satMod val="105000"/>
              </a:schemeClr>
            </a:duotone>
          </a:blip>
          <a:tile tx="0" ty="0" sx="100000" sy="100000" flip="none" algn="tl"/>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C828AE3-FA58-43DF-B083-6AA3C102AF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4A8F9F-4B1D-428C-BFCF-53300F8B9BB4}"/>
              </a:ext>
            </a:extLst>
          </p:cNvPr>
          <p:cNvSpPr>
            <a:spLocks noGrp="1"/>
          </p:cNvSpPr>
          <p:nvPr>
            <p:ph type="title"/>
          </p:nvPr>
        </p:nvSpPr>
        <p:spPr>
          <a:xfrm>
            <a:off x="643468" y="541176"/>
            <a:ext cx="10905066" cy="3847943"/>
          </a:xfrm>
        </p:spPr>
        <p:txBody>
          <a:bodyPr vert="horz" lIns="91440" tIns="45720" rIns="91440" bIns="45720" rtlCol="0" anchor="ctr">
            <a:noAutofit/>
          </a:bodyPr>
          <a:lstStyle/>
          <a:p>
            <a:r>
              <a:rPr lang="en-US" sz="6500" dirty="0">
                <a:solidFill>
                  <a:schemeClr val="tx1"/>
                </a:solidFill>
              </a:rPr>
              <a:t>What kind of Student do we want to send out into the world?</a:t>
            </a:r>
          </a:p>
        </p:txBody>
      </p:sp>
      <p:sp>
        <p:nvSpPr>
          <p:cNvPr id="13" name="Rectangle 12">
            <a:extLst>
              <a:ext uri="{FF2B5EF4-FFF2-40B4-BE49-F238E27FC236}">
                <a16:creationId xmlns:a16="http://schemas.microsoft.com/office/drawing/2014/main" id="{14AF9CD9-31C2-43D9-9F5C-A0E097262D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5668" cy="2286000"/>
          </a:xfrm>
          <a:prstGeom prst="rect">
            <a:avLst/>
          </a:prstGeom>
          <a:solidFill>
            <a:schemeClr val="bg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 Placeholder 3">
            <a:extLst>
              <a:ext uri="{FF2B5EF4-FFF2-40B4-BE49-F238E27FC236}">
                <a16:creationId xmlns:a16="http://schemas.microsoft.com/office/drawing/2014/main" id="{7E06F73D-6CB3-4676-8537-B986FA10897E}"/>
              </a:ext>
            </a:extLst>
          </p:cNvPr>
          <p:cNvSpPr>
            <a:spLocks noGrp="1"/>
          </p:cNvSpPr>
          <p:nvPr>
            <p:ph type="body" idx="1"/>
          </p:nvPr>
        </p:nvSpPr>
        <p:spPr>
          <a:xfrm>
            <a:off x="1524000" y="4927001"/>
            <a:ext cx="9144000" cy="1129553"/>
          </a:xfrm>
        </p:spPr>
        <p:txBody>
          <a:bodyPr vert="horz" lIns="91440" tIns="45720" rIns="91440" bIns="45720" rtlCol="0" anchor="ctr">
            <a:normAutofit/>
          </a:bodyPr>
          <a:lstStyle/>
          <a:p>
            <a:endParaRPr lang="en-US">
              <a:solidFill>
                <a:schemeClr val="tx1"/>
              </a:solidFill>
            </a:endParaRPr>
          </a:p>
        </p:txBody>
      </p:sp>
      <p:sp>
        <p:nvSpPr>
          <p:cNvPr id="15" name="Rectangle 14">
            <a:extLst>
              <a:ext uri="{FF2B5EF4-FFF2-40B4-BE49-F238E27FC236}">
                <a16:creationId xmlns:a16="http://schemas.microsoft.com/office/drawing/2014/main" id="{C0A57A26-ECBF-4A8A-B307-41F0BDD94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8101282"/>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F46CEB-7FD9-48B1-8CBF-21E50541525D}"/>
              </a:ext>
            </a:extLst>
          </p:cNvPr>
          <p:cNvSpPr>
            <a:spLocks noGrp="1"/>
          </p:cNvSpPr>
          <p:nvPr>
            <p:ph type="title"/>
          </p:nvPr>
        </p:nvSpPr>
        <p:spPr>
          <a:xfrm>
            <a:off x="622570" y="838646"/>
            <a:ext cx="3709991" cy="5180709"/>
          </a:xfrm>
        </p:spPr>
        <p:txBody>
          <a:bodyPr>
            <a:normAutofit/>
          </a:bodyPr>
          <a:lstStyle/>
          <a:p>
            <a:r>
              <a:rPr lang="en-US" sz="3600"/>
              <a:t>Additional Resources</a:t>
            </a:r>
          </a:p>
        </p:txBody>
      </p:sp>
      <p:sp useBgFill="1">
        <p:nvSpPr>
          <p:cNvPr id="10" name="Rectangle 9">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96BF0D5-75CF-49BB-A40B-100E963D2EFC}"/>
              </a:ext>
            </a:extLst>
          </p:cNvPr>
          <p:cNvSpPr>
            <a:spLocks noGrp="1"/>
          </p:cNvSpPr>
          <p:nvPr>
            <p:ph idx="1"/>
          </p:nvPr>
        </p:nvSpPr>
        <p:spPr>
          <a:xfrm>
            <a:off x="5163671" y="838647"/>
            <a:ext cx="5823328" cy="5180708"/>
          </a:xfrm>
        </p:spPr>
        <p:txBody>
          <a:bodyPr anchor="ctr">
            <a:normAutofit/>
          </a:bodyPr>
          <a:lstStyle/>
          <a:p>
            <a:r>
              <a:rPr lang="en-US" sz="1600" b="0" i="0" dirty="0">
                <a:solidFill>
                  <a:schemeClr val="tx2">
                    <a:lumMod val="75000"/>
                  </a:schemeClr>
                </a:solidFill>
                <a:effectLst/>
                <a:hlinkClick r:id="rId2">
                  <a:extLst>
                    <a:ext uri="{A12FA001-AC4F-418D-AE19-62706E023703}">
                      <ahyp:hlinkClr xmlns:ahyp="http://schemas.microsoft.com/office/drawing/2018/hyperlinkcolor" val="tx"/>
                    </a:ext>
                  </a:extLst>
                </a:hlinkClick>
              </a:rPr>
              <a:t>Collaborative for Academic, Social, and Emotional Learning (CASEL)</a:t>
            </a:r>
            <a:endParaRPr lang="en-US" sz="1600" b="0" i="0" dirty="0">
              <a:solidFill>
                <a:schemeClr val="tx2">
                  <a:lumMod val="75000"/>
                </a:schemeClr>
              </a:solidFill>
              <a:effectLst/>
            </a:endParaRPr>
          </a:p>
          <a:p>
            <a:r>
              <a:rPr lang="en-US" sz="1600" dirty="0">
                <a:solidFill>
                  <a:schemeClr val="tx2">
                    <a:lumMod val="75000"/>
                  </a:schemeClr>
                </a:solidFill>
                <a:hlinkClick r:id="rId3">
                  <a:extLst>
                    <a:ext uri="{A12FA001-AC4F-418D-AE19-62706E023703}">
                      <ahyp:hlinkClr xmlns:ahyp="http://schemas.microsoft.com/office/drawing/2018/hyperlinkcolor" val="tx"/>
                    </a:ext>
                  </a:extLst>
                </a:hlinkClick>
              </a:rPr>
              <a:t>Responsive Classroom </a:t>
            </a:r>
            <a:endParaRPr lang="en-US" sz="1600" dirty="0">
              <a:solidFill>
                <a:schemeClr val="tx2">
                  <a:lumMod val="75000"/>
                </a:schemeClr>
              </a:solidFill>
            </a:endParaRPr>
          </a:p>
          <a:p>
            <a:r>
              <a:rPr lang="en-US" sz="1600" dirty="0" err="1">
                <a:solidFill>
                  <a:schemeClr val="tx2">
                    <a:lumMod val="75000"/>
                  </a:schemeClr>
                </a:solidFill>
                <a:effectLst/>
              </a:rPr>
              <a:t>Durlak</a:t>
            </a:r>
            <a:r>
              <a:rPr lang="en-US" sz="1600" dirty="0">
                <a:solidFill>
                  <a:schemeClr val="tx2">
                    <a:lumMod val="75000"/>
                  </a:schemeClr>
                </a:solidFill>
                <a:effectLst/>
              </a:rPr>
              <a:t>, J. A., </a:t>
            </a:r>
            <a:r>
              <a:rPr lang="en-US" sz="1600" dirty="0" err="1">
                <a:solidFill>
                  <a:schemeClr val="tx2">
                    <a:lumMod val="75000"/>
                  </a:schemeClr>
                </a:solidFill>
                <a:effectLst/>
              </a:rPr>
              <a:t>Domitrovich</a:t>
            </a:r>
            <a:r>
              <a:rPr lang="en-US" sz="1600" dirty="0">
                <a:solidFill>
                  <a:schemeClr val="tx2">
                    <a:lumMod val="75000"/>
                  </a:schemeClr>
                </a:solidFill>
                <a:effectLst/>
              </a:rPr>
              <a:t>, C. E., Weissberg, R. P., &amp; </a:t>
            </a:r>
            <a:r>
              <a:rPr lang="en-US" sz="1600" dirty="0" err="1">
                <a:solidFill>
                  <a:schemeClr val="tx2">
                    <a:lumMod val="75000"/>
                  </a:schemeClr>
                </a:solidFill>
                <a:effectLst/>
              </a:rPr>
              <a:t>Gullotta</a:t>
            </a:r>
            <a:r>
              <a:rPr lang="en-US" sz="1600" dirty="0">
                <a:solidFill>
                  <a:schemeClr val="tx2">
                    <a:lumMod val="75000"/>
                  </a:schemeClr>
                </a:solidFill>
                <a:effectLst/>
              </a:rPr>
              <a:t>, T. P. (2017). </a:t>
            </a:r>
            <a:r>
              <a:rPr lang="en-US" sz="1600" i="1" dirty="0">
                <a:solidFill>
                  <a:schemeClr val="tx2">
                    <a:lumMod val="75000"/>
                  </a:schemeClr>
                </a:solidFill>
                <a:effectLst/>
              </a:rPr>
              <a:t>Handbook of Social and Emotional Learning: Research and Practice</a:t>
            </a:r>
            <a:r>
              <a:rPr lang="en-US" sz="1600" dirty="0">
                <a:solidFill>
                  <a:schemeClr val="tx2">
                    <a:lumMod val="75000"/>
                  </a:schemeClr>
                </a:solidFill>
                <a:effectLst/>
              </a:rPr>
              <a:t>. New York, NY: Guilford Press.</a:t>
            </a:r>
          </a:p>
          <a:p>
            <a:r>
              <a:rPr lang="en-US" sz="1600" b="0" i="0" dirty="0">
                <a:solidFill>
                  <a:schemeClr val="tx2">
                    <a:lumMod val="75000"/>
                  </a:schemeClr>
                </a:solidFill>
                <a:effectLst/>
              </a:rPr>
              <a:t>Merrell, K.W. &amp; </a:t>
            </a:r>
            <a:r>
              <a:rPr lang="en-US" sz="1600" b="0" i="0" dirty="0" err="1">
                <a:solidFill>
                  <a:schemeClr val="tx2">
                    <a:lumMod val="75000"/>
                  </a:schemeClr>
                </a:solidFill>
                <a:effectLst/>
              </a:rPr>
              <a:t>Gueldner</a:t>
            </a:r>
            <a:r>
              <a:rPr lang="en-US" sz="1600" b="0" i="0" dirty="0">
                <a:solidFill>
                  <a:schemeClr val="tx2">
                    <a:lumMod val="75000"/>
                  </a:schemeClr>
                </a:solidFill>
                <a:effectLst/>
              </a:rPr>
              <a:t>, B.A. (2010). </a:t>
            </a:r>
            <a:r>
              <a:rPr lang="en-US" sz="1600" b="0" i="1" dirty="0">
                <a:solidFill>
                  <a:schemeClr val="tx2">
                    <a:lumMod val="75000"/>
                  </a:schemeClr>
                </a:solidFill>
                <a:effectLst/>
              </a:rPr>
              <a:t>Social and emotional learning in the classroom: Promoting mental health and academic success</a:t>
            </a:r>
            <a:r>
              <a:rPr lang="en-US" sz="1600" b="0" i="0" dirty="0">
                <a:solidFill>
                  <a:schemeClr val="tx2">
                    <a:lumMod val="75000"/>
                  </a:schemeClr>
                </a:solidFill>
                <a:effectLst/>
              </a:rPr>
              <a:t>. New York: Guilford Press.</a:t>
            </a:r>
            <a:endParaRPr lang="en-US" sz="2000" dirty="0">
              <a:solidFill>
                <a:schemeClr val="tx2">
                  <a:lumMod val="75000"/>
                </a:schemeClr>
              </a:solidFill>
            </a:endParaRPr>
          </a:p>
        </p:txBody>
      </p:sp>
    </p:spTree>
    <p:extLst>
      <p:ext uri="{BB962C8B-B14F-4D97-AF65-F5344CB8AC3E}">
        <p14:creationId xmlns:p14="http://schemas.microsoft.com/office/powerpoint/2010/main" val="109581790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8B3AE79A-6B95-44C3-B0A5-80E2F3E60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358" y="0"/>
            <a:ext cx="465164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A49FE10-080D-48D7-80FF-9A64D270A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551" y="2054942"/>
            <a:ext cx="4657449" cy="1828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54E936-5B2B-4B97-8D5C-759FBE139CC1}"/>
              </a:ext>
            </a:extLst>
          </p:cNvPr>
          <p:cNvSpPr>
            <a:spLocks noGrp="1"/>
          </p:cNvSpPr>
          <p:nvPr>
            <p:ph type="title"/>
          </p:nvPr>
        </p:nvSpPr>
        <p:spPr>
          <a:xfrm>
            <a:off x="7865806" y="2194560"/>
            <a:ext cx="4001729" cy="1739347"/>
          </a:xfrm>
        </p:spPr>
        <p:txBody>
          <a:bodyPr vert="horz" lIns="91440" tIns="45720" rIns="91440" bIns="45720" rtlCol="0" anchor="ctr">
            <a:normAutofit/>
          </a:bodyPr>
          <a:lstStyle/>
          <a:p>
            <a:pPr algn="ctr">
              <a:lnSpc>
                <a:spcPct val="80000"/>
              </a:lnSpc>
            </a:pPr>
            <a:r>
              <a:rPr lang="en-US" sz="3700" spc="150">
                <a:solidFill>
                  <a:schemeClr val="tx2"/>
                </a:solidFill>
              </a:rPr>
              <a:t>What is Social Emotional Learning (SEL)?</a:t>
            </a:r>
          </a:p>
        </p:txBody>
      </p:sp>
      <p:sp>
        <p:nvSpPr>
          <p:cNvPr id="26" name="Rectangle 25">
            <a:extLst>
              <a:ext uri="{FF2B5EF4-FFF2-40B4-BE49-F238E27FC236}">
                <a16:creationId xmlns:a16="http://schemas.microsoft.com/office/drawing/2014/main" id="{60A9E987-6859-4A62-922F-51B47D50D7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0358"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pic>
        <p:nvPicPr>
          <p:cNvPr id="4" name="Content Placeholder 3" descr="A close up of a sign&#10;&#10;Description automatically generated">
            <a:extLst>
              <a:ext uri="{FF2B5EF4-FFF2-40B4-BE49-F238E27FC236}">
                <a16:creationId xmlns:a16="http://schemas.microsoft.com/office/drawing/2014/main" id="{E33D37DB-3BE9-4781-A51C-74D9B76646A3}"/>
              </a:ext>
            </a:extLst>
          </p:cNvPr>
          <p:cNvPicPr>
            <a:picLocks noGrp="1" noChangeAspect="1"/>
          </p:cNvPicPr>
          <p:nvPr>
            <p:ph idx="1"/>
          </p:nvPr>
        </p:nvPicPr>
        <p:blipFill>
          <a:blip r:embed="rId2"/>
          <a:stretch>
            <a:fillRect/>
          </a:stretch>
        </p:blipFill>
        <p:spPr>
          <a:xfrm>
            <a:off x="929252" y="598634"/>
            <a:ext cx="5676047" cy="5619286"/>
          </a:xfrm>
          <a:prstGeom prst="rect">
            <a:avLst/>
          </a:prstGeom>
        </p:spPr>
      </p:pic>
    </p:spTree>
    <p:extLst>
      <p:ext uri="{BB962C8B-B14F-4D97-AF65-F5344CB8AC3E}">
        <p14:creationId xmlns:p14="http://schemas.microsoft.com/office/powerpoint/2010/main" val="184486441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E01F-FB6F-450A-93E6-37C2A75DA6D0}"/>
              </a:ext>
            </a:extLst>
          </p:cNvPr>
          <p:cNvSpPr>
            <a:spLocks noGrp="1"/>
          </p:cNvSpPr>
          <p:nvPr>
            <p:ph type="title"/>
          </p:nvPr>
        </p:nvSpPr>
        <p:spPr>
          <a:xfrm>
            <a:off x="1202919" y="284176"/>
            <a:ext cx="9784080" cy="1508760"/>
          </a:xfrm>
        </p:spPr>
        <p:txBody>
          <a:bodyPr>
            <a:normAutofit/>
          </a:bodyPr>
          <a:lstStyle/>
          <a:p>
            <a:r>
              <a:rPr lang="en-US" dirty="0"/>
              <a:t>How is SEL Defined?</a:t>
            </a:r>
          </a:p>
        </p:txBody>
      </p:sp>
      <p:pic>
        <p:nvPicPr>
          <p:cNvPr id="5" name="Picture 4">
            <a:extLst>
              <a:ext uri="{FF2B5EF4-FFF2-40B4-BE49-F238E27FC236}">
                <a16:creationId xmlns:a16="http://schemas.microsoft.com/office/drawing/2014/main" id="{CCE98577-4B3F-43AD-9524-CFCB4A3A861C}"/>
              </a:ext>
            </a:extLst>
          </p:cNvPr>
          <p:cNvPicPr>
            <a:picLocks noChangeAspect="1"/>
          </p:cNvPicPr>
          <p:nvPr/>
        </p:nvPicPr>
        <p:blipFill rotWithShape="1">
          <a:blip r:embed="rId2"/>
          <a:srcRect l="11904" r="30538" b="-2"/>
          <a:stretch/>
        </p:blipFill>
        <p:spPr>
          <a:xfrm>
            <a:off x="483" y="1822028"/>
            <a:ext cx="4342417" cy="5035972"/>
          </a:xfrm>
          <a:prstGeom prst="rect">
            <a:avLst/>
          </a:prstGeom>
        </p:spPr>
      </p:pic>
      <p:sp>
        <p:nvSpPr>
          <p:cNvPr id="3" name="Content Placeholder 2">
            <a:extLst>
              <a:ext uri="{FF2B5EF4-FFF2-40B4-BE49-F238E27FC236}">
                <a16:creationId xmlns:a16="http://schemas.microsoft.com/office/drawing/2014/main" id="{F99843AB-519F-441D-9209-6D4E25A21F66}"/>
              </a:ext>
            </a:extLst>
          </p:cNvPr>
          <p:cNvSpPr>
            <a:spLocks noGrp="1"/>
          </p:cNvSpPr>
          <p:nvPr>
            <p:ph idx="1"/>
          </p:nvPr>
        </p:nvSpPr>
        <p:spPr>
          <a:xfrm>
            <a:off x="4772025" y="2011680"/>
            <a:ext cx="6524625" cy="4206240"/>
          </a:xfrm>
        </p:spPr>
        <p:txBody>
          <a:bodyPr>
            <a:normAutofit/>
          </a:bodyPr>
          <a:lstStyle/>
          <a:p>
            <a:pPr>
              <a:buFont typeface="Arial" charset="0"/>
              <a:buNone/>
            </a:pPr>
            <a:r>
              <a:rPr lang="en-US" dirty="0"/>
              <a:t>Social and emotional learning (SEL) provides the structure and environment for students to develop  fundamental emotional and social </a:t>
            </a:r>
            <a:r>
              <a:rPr lang="en-US" b="1" dirty="0"/>
              <a:t>competencies </a:t>
            </a:r>
            <a:r>
              <a:rPr lang="en-US" dirty="0"/>
              <a:t>to</a:t>
            </a:r>
            <a:r>
              <a:rPr lang="en-US" b="1" dirty="0"/>
              <a:t>:</a:t>
            </a:r>
          </a:p>
          <a:p>
            <a:pPr marL="800100" lvl="1" indent="-342900">
              <a:buFont typeface="Arial" pitchFamily="34" charset="0"/>
              <a:buChar char="•"/>
            </a:pPr>
            <a:r>
              <a:rPr lang="en-US" b="1" dirty="0"/>
              <a:t>understand and manage emotions,</a:t>
            </a:r>
          </a:p>
          <a:p>
            <a:pPr marL="800100" lvl="1" indent="-342900">
              <a:buFont typeface="Arial" pitchFamily="34" charset="0"/>
              <a:buChar char="•"/>
            </a:pPr>
            <a:r>
              <a:rPr lang="en-US" b="1" dirty="0"/>
              <a:t>set and achieve positive goals,</a:t>
            </a:r>
          </a:p>
          <a:p>
            <a:pPr marL="800100" lvl="1" indent="-342900">
              <a:buFont typeface="Arial" pitchFamily="34" charset="0"/>
              <a:buChar char="•"/>
            </a:pPr>
            <a:r>
              <a:rPr lang="en-US" b="1" dirty="0"/>
              <a:t>feel and show empathy for others,</a:t>
            </a:r>
          </a:p>
          <a:p>
            <a:pPr marL="800100" lvl="1" indent="-342900">
              <a:buFont typeface="Arial" pitchFamily="34" charset="0"/>
              <a:buChar char="•"/>
            </a:pPr>
            <a:r>
              <a:rPr lang="en-US" b="1" dirty="0"/>
              <a:t>establish and maintain positive relationships and</a:t>
            </a:r>
          </a:p>
          <a:p>
            <a:pPr marL="800100" lvl="1" indent="-342900">
              <a:buFont typeface="Arial" pitchFamily="34" charset="0"/>
              <a:buChar char="•"/>
            </a:pPr>
            <a:r>
              <a:rPr lang="en-US" b="1" dirty="0"/>
              <a:t>make responsible decisions. </a:t>
            </a:r>
          </a:p>
          <a:p>
            <a:endParaRPr lang="en-US" dirty="0"/>
          </a:p>
        </p:txBody>
      </p:sp>
    </p:spTree>
    <p:extLst>
      <p:ext uri="{BB962C8B-B14F-4D97-AF65-F5344CB8AC3E}">
        <p14:creationId xmlns:p14="http://schemas.microsoft.com/office/powerpoint/2010/main" val="1202290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45430-02A2-4AB6-8E4E-DC6FC73EBF97}"/>
              </a:ext>
            </a:extLst>
          </p:cNvPr>
          <p:cNvSpPr>
            <a:spLocks noGrp="1"/>
          </p:cNvSpPr>
          <p:nvPr>
            <p:ph type="title"/>
          </p:nvPr>
        </p:nvSpPr>
        <p:spPr>
          <a:xfrm>
            <a:off x="1202919" y="284176"/>
            <a:ext cx="9784080" cy="1508760"/>
          </a:xfrm>
        </p:spPr>
        <p:txBody>
          <a:bodyPr>
            <a:normAutofit/>
          </a:bodyPr>
          <a:lstStyle/>
          <a:p>
            <a:r>
              <a:rPr lang="en-US" dirty="0"/>
              <a:t>CASEL’s Five Core Competencies</a:t>
            </a:r>
          </a:p>
        </p:txBody>
      </p:sp>
      <p:graphicFrame>
        <p:nvGraphicFramePr>
          <p:cNvPr id="5" name="Content Placeholder 2">
            <a:extLst>
              <a:ext uri="{FF2B5EF4-FFF2-40B4-BE49-F238E27FC236}">
                <a16:creationId xmlns:a16="http://schemas.microsoft.com/office/drawing/2014/main" id="{E1ACF659-09F6-47C0-BC07-64D4CAB8B7DE}"/>
              </a:ext>
            </a:extLst>
          </p:cNvPr>
          <p:cNvGraphicFramePr>
            <a:graphicFrameLocks noGrp="1"/>
          </p:cNvGraphicFramePr>
          <p:nvPr>
            <p:ph idx="1"/>
            <p:extLst>
              <p:ext uri="{D42A27DB-BD31-4B8C-83A1-F6EECF244321}">
                <p14:modId xmlns:p14="http://schemas.microsoft.com/office/powerpoint/2010/main" val="3651015270"/>
              </p:ext>
            </p:extLst>
          </p:nvPr>
        </p:nvGraphicFramePr>
        <p:xfrm>
          <a:off x="662731" y="2139193"/>
          <a:ext cx="11266414" cy="4530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5515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5ACC8A-5731-4433-8201-BC5FFC03762D}"/>
              </a:ext>
            </a:extLst>
          </p:cNvPr>
          <p:cNvSpPr>
            <a:spLocks noGrp="1"/>
          </p:cNvSpPr>
          <p:nvPr>
            <p:ph type="title"/>
          </p:nvPr>
        </p:nvSpPr>
        <p:spPr>
          <a:xfrm>
            <a:off x="643467" y="1325880"/>
            <a:ext cx="3089437" cy="4206240"/>
          </a:xfrm>
        </p:spPr>
        <p:txBody>
          <a:bodyPr>
            <a:normAutofit/>
          </a:bodyPr>
          <a:lstStyle/>
          <a:p>
            <a:pPr algn="r"/>
            <a:r>
              <a:rPr lang="en-US" sz="3200" dirty="0">
                <a:solidFill>
                  <a:schemeClr val="tx2"/>
                </a:solidFill>
              </a:rPr>
              <a:t>Rationale</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C1875EE-B2E1-4A23-AD38-1D5DD38B15BB}"/>
              </a:ext>
            </a:extLst>
          </p:cNvPr>
          <p:cNvSpPr>
            <a:spLocks noGrp="1"/>
          </p:cNvSpPr>
          <p:nvPr>
            <p:ph idx="1"/>
          </p:nvPr>
        </p:nvSpPr>
        <p:spPr>
          <a:xfrm>
            <a:off x="4381668" y="1126067"/>
            <a:ext cx="6605331" cy="4605866"/>
          </a:xfrm>
        </p:spPr>
        <p:txBody>
          <a:bodyPr anchor="ctr">
            <a:normAutofit/>
          </a:bodyPr>
          <a:lstStyle/>
          <a:p>
            <a:r>
              <a:rPr lang="en-US" sz="1800" dirty="0">
                <a:solidFill>
                  <a:schemeClr val="tx2"/>
                </a:solidFill>
              </a:rPr>
              <a:t>Why not?</a:t>
            </a:r>
          </a:p>
          <a:p>
            <a:r>
              <a:rPr lang="en-US" sz="1800" dirty="0">
                <a:solidFill>
                  <a:schemeClr val="tx2"/>
                </a:solidFill>
              </a:rPr>
              <a:t>Remember back to your school days….</a:t>
            </a:r>
          </a:p>
          <a:p>
            <a:pPr lvl="1"/>
            <a:r>
              <a:rPr lang="en-US" sz="1600" dirty="0">
                <a:solidFill>
                  <a:schemeClr val="tx2"/>
                </a:solidFill>
              </a:rPr>
              <a:t>Wouldn’t it have been more meaningful to be in an environment where you felt safe, appreciate, accepted and loved? </a:t>
            </a:r>
          </a:p>
          <a:p>
            <a:pPr lvl="1"/>
            <a:r>
              <a:rPr lang="en-US" sz="1600" dirty="0">
                <a:solidFill>
                  <a:schemeClr val="tx2"/>
                </a:solidFill>
              </a:rPr>
              <a:t>As an adult, wouldn’t you have appreciated attending a school that taught you social awareness, effective coping skills and goal setting in a caring and patient way?</a:t>
            </a:r>
          </a:p>
          <a:p>
            <a:r>
              <a:rPr lang="en-US" sz="1800" dirty="0">
                <a:solidFill>
                  <a:schemeClr val="tx2"/>
                </a:solidFill>
              </a:rPr>
              <a:t>It won’t eliminate all problems, but it has proven to actively involve students in their social, emotional and academic growth. </a:t>
            </a: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6586203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8B3AE79A-6B95-44C3-B0A5-80E2F3E60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358" y="0"/>
            <a:ext cx="465164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A49FE10-080D-48D7-80FF-9A64D270A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551" y="2054942"/>
            <a:ext cx="4657449" cy="1828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BF2CCA-A2AE-4EA3-94CB-5134DD938CBB}"/>
              </a:ext>
            </a:extLst>
          </p:cNvPr>
          <p:cNvSpPr>
            <a:spLocks noGrp="1"/>
          </p:cNvSpPr>
          <p:nvPr>
            <p:ph type="title"/>
          </p:nvPr>
        </p:nvSpPr>
        <p:spPr>
          <a:xfrm>
            <a:off x="7865806" y="2194560"/>
            <a:ext cx="4001729" cy="1739347"/>
          </a:xfrm>
        </p:spPr>
        <p:txBody>
          <a:bodyPr vert="horz" lIns="91440" tIns="45720" rIns="91440" bIns="45720" rtlCol="0" anchor="ctr">
            <a:normAutofit/>
          </a:bodyPr>
          <a:lstStyle/>
          <a:p>
            <a:pPr algn="ctr">
              <a:lnSpc>
                <a:spcPct val="80000"/>
              </a:lnSpc>
            </a:pPr>
            <a:r>
              <a:rPr lang="en-US" sz="4800" spc="150">
                <a:solidFill>
                  <a:schemeClr val="tx2"/>
                </a:solidFill>
              </a:rPr>
              <a:t>Does it work?</a:t>
            </a:r>
          </a:p>
        </p:txBody>
      </p:sp>
      <p:sp>
        <p:nvSpPr>
          <p:cNvPr id="15" name="Rectangle 14">
            <a:extLst>
              <a:ext uri="{FF2B5EF4-FFF2-40B4-BE49-F238E27FC236}">
                <a16:creationId xmlns:a16="http://schemas.microsoft.com/office/drawing/2014/main" id="{60A9E987-6859-4A62-922F-51B47D50D7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0358"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pic>
        <p:nvPicPr>
          <p:cNvPr id="4" name="Online Media 3" title="The Impact of Social and Emotional Learning">
            <a:hlinkClick r:id="" action="ppaction://media"/>
            <a:extLst>
              <a:ext uri="{FF2B5EF4-FFF2-40B4-BE49-F238E27FC236}">
                <a16:creationId xmlns:a16="http://schemas.microsoft.com/office/drawing/2014/main" id="{117117B6-9247-483F-8C98-E2BF56F41EAB}"/>
              </a:ext>
            </a:extLst>
          </p:cNvPr>
          <p:cNvPicPr>
            <a:picLocks noRot="1" noChangeAspect="1"/>
          </p:cNvPicPr>
          <p:nvPr>
            <a:videoFile r:link="rId1"/>
          </p:nvPr>
        </p:nvPicPr>
        <p:blipFill>
          <a:blip r:embed="rId3"/>
          <a:stretch>
            <a:fillRect/>
          </a:stretch>
        </p:blipFill>
        <p:spPr>
          <a:xfrm>
            <a:off x="634275" y="1645964"/>
            <a:ext cx="6266001" cy="3524625"/>
          </a:xfrm>
          <a:prstGeom prst="rect">
            <a:avLst/>
          </a:prstGeom>
        </p:spPr>
      </p:pic>
    </p:spTree>
    <p:extLst>
      <p:ext uri="{BB962C8B-B14F-4D97-AF65-F5344CB8AC3E}">
        <p14:creationId xmlns:p14="http://schemas.microsoft.com/office/powerpoint/2010/main" val="24351948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6247A-CC80-4AFA-82B1-322B7348E8A3}"/>
              </a:ext>
            </a:extLst>
          </p:cNvPr>
          <p:cNvSpPr>
            <a:spLocks noGrp="1"/>
          </p:cNvSpPr>
          <p:nvPr>
            <p:ph type="title"/>
          </p:nvPr>
        </p:nvSpPr>
        <p:spPr>
          <a:xfrm>
            <a:off x="373224" y="284176"/>
            <a:ext cx="11430086" cy="1508760"/>
          </a:xfrm>
        </p:spPr>
        <p:txBody>
          <a:bodyPr/>
          <a:lstStyle/>
          <a:p>
            <a:r>
              <a:rPr lang="en-US" dirty="0"/>
              <a:t>What do we know? The Facts and Figures…</a:t>
            </a:r>
          </a:p>
        </p:txBody>
      </p:sp>
      <p:pic>
        <p:nvPicPr>
          <p:cNvPr id="7" name="Picture 6">
            <a:extLst>
              <a:ext uri="{FF2B5EF4-FFF2-40B4-BE49-F238E27FC236}">
                <a16:creationId xmlns:a16="http://schemas.microsoft.com/office/drawing/2014/main" id="{B37F78BA-C0BE-4E3B-83FF-489314A87F12}"/>
              </a:ext>
            </a:extLst>
          </p:cNvPr>
          <p:cNvPicPr>
            <a:picLocks noChangeAspect="1"/>
          </p:cNvPicPr>
          <p:nvPr/>
        </p:nvPicPr>
        <p:blipFill>
          <a:blip r:embed="rId2"/>
          <a:stretch>
            <a:fillRect/>
          </a:stretch>
        </p:blipFill>
        <p:spPr>
          <a:xfrm>
            <a:off x="4537358" y="2330519"/>
            <a:ext cx="7482498" cy="3876708"/>
          </a:xfrm>
          <a:prstGeom prst="rect">
            <a:avLst/>
          </a:prstGeom>
        </p:spPr>
      </p:pic>
      <p:pic>
        <p:nvPicPr>
          <p:cNvPr id="9" name="Picture 8">
            <a:extLst>
              <a:ext uri="{FF2B5EF4-FFF2-40B4-BE49-F238E27FC236}">
                <a16:creationId xmlns:a16="http://schemas.microsoft.com/office/drawing/2014/main" id="{CE022751-0CE9-4198-96A4-3D5E0EA5EAEA}"/>
              </a:ext>
            </a:extLst>
          </p:cNvPr>
          <p:cNvPicPr>
            <a:picLocks noChangeAspect="1"/>
          </p:cNvPicPr>
          <p:nvPr/>
        </p:nvPicPr>
        <p:blipFill>
          <a:blip r:embed="rId3"/>
          <a:stretch>
            <a:fillRect/>
          </a:stretch>
        </p:blipFill>
        <p:spPr>
          <a:xfrm>
            <a:off x="172144" y="2498231"/>
            <a:ext cx="4172532" cy="3410426"/>
          </a:xfrm>
          <a:prstGeom prst="rect">
            <a:avLst/>
          </a:prstGeom>
        </p:spPr>
      </p:pic>
    </p:spTree>
    <p:extLst>
      <p:ext uri="{BB962C8B-B14F-4D97-AF65-F5344CB8AC3E}">
        <p14:creationId xmlns:p14="http://schemas.microsoft.com/office/powerpoint/2010/main" val="3198558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8B3AE79A-6B95-44C3-B0A5-80E2F3E60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358" y="0"/>
            <a:ext cx="465164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A49FE10-080D-48D7-80FF-9A64D270A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551" y="2054942"/>
            <a:ext cx="4657449" cy="1828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3D2098-18A3-47FF-9406-D16C33E8672D}"/>
              </a:ext>
            </a:extLst>
          </p:cNvPr>
          <p:cNvSpPr>
            <a:spLocks noGrp="1"/>
          </p:cNvSpPr>
          <p:nvPr>
            <p:ph type="title"/>
          </p:nvPr>
        </p:nvSpPr>
        <p:spPr>
          <a:xfrm>
            <a:off x="7865806" y="2194560"/>
            <a:ext cx="4001729" cy="1739347"/>
          </a:xfrm>
        </p:spPr>
        <p:txBody>
          <a:bodyPr vert="horz" lIns="91440" tIns="45720" rIns="91440" bIns="45720" rtlCol="0" anchor="ctr">
            <a:normAutofit/>
          </a:bodyPr>
          <a:lstStyle/>
          <a:p>
            <a:pPr algn="ctr">
              <a:lnSpc>
                <a:spcPct val="80000"/>
              </a:lnSpc>
            </a:pPr>
            <a:r>
              <a:rPr lang="en-US" sz="4400" spc="150">
                <a:solidFill>
                  <a:schemeClr val="tx2"/>
                </a:solidFill>
              </a:rPr>
              <a:t>Our Guiding Principles</a:t>
            </a:r>
          </a:p>
        </p:txBody>
      </p:sp>
      <p:sp>
        <p:nvSpPr>
          <p:cNvPr id="27" name="Rectangle 26">
            <a:extLst>
              <a:ext uri="{FF2B5EF4-FFF2-40B4-BE49-F238E27FC236}">
                <a16:creationId xmlns:a16="http://schemas.microsoft.com/office/drawing/2014/main" id="{60A9E987-6859-4A62-922F-51B47D50D7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0358"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4B52E864-A2DE-4BB5-95BD-11F702B70D89}"/>
              </a:ext>
            </a:extLst>
          </p:cNvPr>
          <p:cNvGraphicFramePr>
            <a:graphicFrameLocks noGrp="1"/>
          </p:cNvGraphicFramePr>
          <p:nvPr>
            <p:ph idx="1"/>
            <p:extLst>
              <p:ext uri="{D42A27DB-BD31-4B8C-83A1-F6EECF244321}">
                <p14:modId xmlns:p14="http://schemas.microsoft.com/office/powerpoint/2010/main" val="3047875081"/>
              </p:ext>
            </p:extLst>
          </p:nvPr>
        </p:nvGraphicFramePr>
        <p:xfrm>
          <a:off x="-2080999" y="313509"/>
          <a:ext cx="10758467" cy="61992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756501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12F10-CD68-49FE-91CD-B51EA38369B6}"/>
              </a:ext>
            </a:extLst>
          </p:cNvPr>
          <p:cNvSpPr>
            <a:spLocks noGrp="1"/>
          </p:cNvSpPr>
          <p:nvPr>
            <p:ph type="title"/>
          </p:nvPr>
        </p:nvSpPr>
        <p:spPr>
          <a:xfrm>
            <a:off x="634277" y="284176"/>
            <a:ext cx="3670874" cy="1508760"/>
          </a:xfrm>
        </p:spPr>
        <p:txBody>
          <a:bodyPr>
            <a:normAutofit/>
          </a:bodyPr>
          <a:lstStyle/>
          <a:p>
            <a:r>
              <a:rPr lang="en-US" dirty="0"/>
              <a:t>School Culture Shift</a:t>
            </a:r>
          </a:p>
        </p:txBody>
      </p:sp>
      <p:sp>
        <p:nvSpPr>
          <p:cNvPr id="3" name="Content Placeholder 2">
            <a:extLst>
              <a:ext uri="{FF2B5EF4-FFF2-40B4-BE49-F238E27FC236}">
                <a16:creationId xmlns:a16="http://schemas.microsoft.com/office/drawing/2014/main" id="{6F3AA4D3-DBBC-4789-848A-BBBDBCFC8D32}"/>
              </a:ext>
            </a:extLst>
          </p:cNvPr>
          <p:cNvSpPr>
            <a:spLocks noGrp="1"/>
          </p:cNvSpPr>
          <p:nvPr>
            <p:ph idx="1"/>
          </p:nvPr>
        </p:nvSpPr>
        <p:spPr>
          <a:xfrm>
            <a:off x="288758" y="2438400"/>
            <a:ext cx="4022197" cy="3779520"/>
          </a:xfrm>
        </p:spPr>
        <p:txBody>
          <a:bodyPr>
            <a:normAutofit/>
          </a:bodyPr>
          <a:lstStyle/>
          <a:p>
            <a:pPr marL="0" indent="0">
              <a:buNone/>
            </a:pPr>
            <a:r>
              <a:rPr lang="en-US" i="0" u="none" strike="noStrike" baseline="0" dirty="0">
                <a:latin typeface="Arial" panose="020B0604020202020204" pitchFamily="34" charset="0"/>
              </a:rPr>
              <a:t>School culture and climate affect students’ behavior and attitudes. </a:t>
            </a:r>
          </a:p>
          <a:p>
            <a:pPr marL="0" indent="0">
              <a:buNone/>
            </a:pPr>
            <a:r>
              <a:rPr lang="en-US" i="0" u="none" strike="noStrike" baseline="0" dirty="0">
                <a:latin typeface="Arial" panose="020B0604020202020204" pitchFamily="34" charset="0"/>
              </a:rPr>
              <a:t>And….students’ behavior and attitudes affect school culture and climate. </a:t>
            </a:r>
          </a:p>
          <a:p>
            <a:endParaRPr lang="en-US" dirty="0"/>
          </a:p>
        </p:txBody>
      </p:sp>
      <p:sp>
        <p:nvSpPr>
          <p:cNvPr id="10" name="Rectangle 9">
            <a:extLst>
              <a:ext uri="{FF2B5EF4-FFF2-40B4-BE49-F238E27FC236}">
                <a16:creationId xmlns:a16="http://schemas.microsoft.com/office/drawing/2014/main" id="{94DBFBD2-23B9-4007-B82F-D0C394407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190" y="0"/>
            <a:ext cx="7566810" cy="6858000"/>
          </a:xfrm>
          <a:prstGeom prst="rect">
            <a:avLst/>
          </a:prstGeom>
          <a:solidFill>
            <a:schemeClr val="tx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pic>
        <p:nvPicPr>
          <p:cNvPr id="5" name="Picture 4" descr="A blurry image of a library&#10;&#10;Description automatically generated">
            <a:extLst>
              <a:ext uri="{FF2B5EF4-FFF2-40B4-BE49-F238E27FC236}">
                <a16:creationId xmlns:a16="http://schemas.microsoft.com/office/drawing/2014/main" id="{AE148C95-97F8-4FF7-877B-0693702E1A1B}"/>
              </a:ext>
            </a:extLst>
          </p:cNvPr>
          <p:cNvPicPr>
            <a:picLocks noChangeAspect="1"/>
          </p:cNvPicPr>
          <p:nvPr/>
        </p:nvPicPr>
        <p:blipFill rotWithShape="1">
          <a:blip r:embed="rId2"/>
          <a:srcRect l="1510" r="23849"/>
          <a:stretch/>
        </p:blipFill>
        <p:spPr>
          <a:xfrm>
            <a:off x="5262368" y="598634"/>
            <a:ext cx="6283602" cy="5619286"/>
          </a:xfrm>
          <a:prstGeom prst="rect">
            <a:avLst/>
          </a:prstGeom>
        </p:spPr>
      </p:pic>
    </p:spTree>
    <p:extLst>
      <p:ext uri="{BB962C8B-B14F-4D97-AF65-F5344CB8AC3E}">
        <p14:creationId xmlns:p14="http://schemas.microsoft.com/office/powerpoint/2010/main" val="22976270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1066</Words>
  <Application>Microsoft Office PowerPoint</Application>
  <PresentationFormat>Widescreen</PresentationFormat>
  <Paragraphs>119</Paragraphs>
  <Slides>17</Slides>
  <Notes>0</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Arial Narrow</vt:lpstr>
      <vt:lpstr>Calibri</vt:lpstr>
      <vt:lpstr>canada-type-gibson</vt:lpstr>
      <vt:lpstr>Corbel</vt:lpstr>
      <vt:lpstr>Roboto</vt:lpstr>
      <vt:lpstr>Roboto Condensed</vt:lpstr>
      <vt:lpstr>Wingdings</vt:lpstr>
      <vt:lpstr>Banded</vt:lpstr>
      <vt:lpstr>Social Emotional Learning</vt:lpstr>
      <vt:lpstr>What is Social Emotional Learning (SEL)?</vt:lpstr>
      <vt:lpstr>How is SEL Defined?</vt:lpstr>
      <vt:lpstr>CASEL’s Five Core Competencies</vt:lpstr>
      <vt:lpstr>Rationale</vt:lpstr>
      <vt:lpstr>Does it work?</vt:lpstr>
      <vt:lpstr>What do we know? The Facts and Figures…</vt:lpstr>
      <vt:lpstr>Our Guiding Principles</vt:lpstr>
      <vt:lpstr>School Culture Shift</vt:lpstr>
      <vt:lpstr>School Implications</vt:lpstr>
      <vt:lpstr>Classroom implications</vt:lpstr>
      <vt:lpstr>Morning Meetings</vt:lpstr>
      <vt:lpstr>Components of a Morning Meeting</vt:lpstr>
      <vt:lpstr>Take Away</vt:lpstr>
      <vt:lpstr>Employers Value SEL</vt:lpstr>
      <vt:lpstr>What kind of Student do we want to send out into the world?</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Emotional Learning</dc:title>
  <dc:creator>Sarah Aylsworth</dc:creator>
  <cp:lastModifiedBy>Sarah Aylsworth</cp:lastModifiedBy>
  <cp:revision>2</cp:revision>
  <dcterms:created xsi:type="dcterms:W3CDTF">2020-07-14T17:34:17Z</dcterms:created>
  <dcterms:modified xsi:type="dcterms:W3CDTF">2020-07-14T17:38:02Z</dcterms:modified>
</cp:coreProperties>
</file>